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Architects Daughter" panose="020B0604020202020204" charset="0"/>
      <p:regular r:id="rId28"/>
    </p:embeddedFont>
    <p:embeddedFont>
      <p:font typeface="Cabin" panose="020B0604020202020204" charset="0"/>
      <p:regular r:id="rId29"/>
      <p:bold r:id="rId30"/>
      <p:italic r:id="rId31"/>
      <p:boldItalic r:id="rId32"/>
    </p:embeddedFont>
    <p:embeddedFont>
      <p:font typeface="Open Sans" panose="020B0604020202020204" charset="0"/>
      <p:regular r:id="rId33"/>
      <p:bold r:id="rId34"/>
      <p:italic r:id="rId35"/>
      <p:boldItalic r:id="rId36"/>
    </p:embeddedFont>
    <p:embeddedFont>
      <p:font typeface="Chewy" panose="020B0604020202020204" charset="0"/>
      <p:regular r:id="rId37"/>
    </p:embeddedFont>
    <p:embeddedFont>
      <p:font typeface="Comfortaa" panose="020B0604020202020204" charset="0"/>
      <p:regular r:id="rId38"/>
      <p:bold r:id="rId39"/>
    </p:embeddedFont>
    <p:embeddedFont>
      <p:font typeface="PT Sans Narrow" panose="020B060402020202020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0466055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74174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43084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73510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28596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28176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83540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34567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48090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05423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8353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09583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2706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3957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82601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64662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46416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67059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80299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42903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46266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05430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91814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46025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70530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62715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3158251"/>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600" cy="1538400"/>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www.ics.k12.nf.ca/collierspic.ht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gif"/></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04150" y="1751764"/>
            <a:ext cx="7136700" cy="1022400"/>
          </a:xfrm>
          <a:prstGeom prst="rect">
            <a:avLst/>
          </a:prstGeom>
        </p:spPr>
        <p:txBody>
          <a:bodyPr lIns="91425" tIns="91425" rIns="91425" bIns="91425" anchor="b" anchorCtr="0">
            <a:noAutofit/>
          </a:bodyPr>
          <a:lstStyle/>
          <a:p>
            <a:pPr lvl="0">
              <a:spcBef>
                <a:spcPts val="0"/>
              </a:spcBef>
              <a:buNone/>
            </a:pPr>
            <a:r>
              <a:rPr lang="en"/>
              <a:t>Interactive Notebooks</a:t>
            </a:r>
          </a:p>
        </p:txBody>
      </p:sp>
      <p:sp>
        <p:nvSpPr>
          <p:cNvPr id="67" name="Shape 67"/>
          <p:cNvSpPr txBox="1">
            <a:spLocks noGrp="1"/>
          </p:cNvSpPr>
          <p:nvPr>
            <p:ph type="subTitle" idx="1"/>
          </p:nvPr>
        </p:nvSpPr>
        <p:spPr>
          <a:xfrm>
            <a:off x="899850" y="3432575"/>
            <a:ext cx="7344300" cy="781500"/>
          </a:xfrm>
          <a:prstGeom prst="rect">
            <a:avLst/>
          </a:prstGeom>
        </p:spPr>
        <p:txBody>
          <a:bodyPr lIns="91425" tIns="91425" rIns="91425" bIns="91425" anchor="t" anchorCtr="0">
            <a:noAutofit/>
          </a:bodyPr>
          <a:lstStyle/>
          <a:p>
            <a:pPr lvl="0">
              <a:spcBef>
                <a:spcPts val="0"/>
              </a:spcBef>
              <a:buNone/>
            </a:pPr>
            <a:r>
              <a:rPr lang="en">
                <a:latin typeface="Architects Daughter"/>
                <a:ea typeface="Architects Daughter"/>
                <a:cs typeface="Architects Daughter"/>
                <a:sym typeface="Architects Daughter"/>
              </a:rPr>
              <a:t>Rod Barrett, Randy Crane and Joanne Wall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265500" y="308750"/>
            <a:ext cx="4045200" cy="1899900"/>
          </a:xfrm>
          <a:prstGeom prst="rect">
            <a:avLst/>
          </a:prstGeom>
        </p:spPr>
        <p:txBody>
          <a:bodyPr lIns="91425" tIns="91425" rIns="91425" bIns="91425" anchor="b" anchorCtr="0">
            <a:noAutofit/>
          </a:bodyPr>
          <a:lstStyle/>
          <a:p>
            <a:pPr lvl="0">
              <a:spcBef>
                <a:spcPts val="0"/>
              </a:spcBef>
              <a:buNone/>
            </a:pPr>
            <a:r>
              <a:rPr lang="en"/>
              <a:t>Interactive Notebooks </a:t>
            </a:r>
          </a:p>
        </p:txBody>
      </p:sp>
      <p:sp>
        <p:nvSpPr>
          <p:cNvPr id="128" name="Shape 128"/>
          <p:cNvSpPr txBox="1">
            <a:spLocks noGrp="1"/>
          </p:cNvSpPr>
          <p:nvPr>
            <p:ph type="body" idx="2"/>
          </p:nvPr>
        </p:nvSpPr>
        <p:spPr>
          <a:xfrm>
            <a:off x="4939500" y="724200"/>
            <a:ext cx="3837000" cy="3954600"/>
          </a:xfrm>
          <a:prstGeom prst="rect">
            <a:avLst/>
          </a:prstGeom>
        </p:spPr>
        <p:txBody>
          <a:bodyPr lIns="91425" tIns="91425" rIns="91425" bIns="91425" anchor="ctr" anchorCtr="0">
            <a:noAutofit/>
          </a:bodyPr>
          <a:lstStyle/>
          <a:p>
            <a:pPr lvl="0" rtl="0">
              <a:spcBef>
                <a:spcPts val="0"/>
              </a:spcBef>
              <a:buNone/>
            </a:pPr>
            <a:r>
              <a:rPr lang="en"/>
              <a:t> </a:t>
            </a:r>
          </a:p>
          <a:p>
            <a:pPr marL="457200" lvl="0" indent="-228600" rtl="0">
              <a:spcBef>
                <a:spcPts val="0"/>
              </a:spcBef>
            </a:pPr>
            <a:r>
              <a:rPr lang="en"/>
              <a:t>Teachers must also be cognizant of the learning styles of their students. </a:t>
            </a:r>
          </a:p>
          <a:p>
            <a:pPr lvl="0" rtl="0">
              <a:spcBef>
                <a:spcPts val="0"/>
              </a:spcBef>
              <a:buNone/>
            </a:pPr>
            <a:endParaRPr/>
          </a:p>
          <a:p>
            <a:pPr marL="457200" lvl="0" indent="-228600" rtl="0">
              <a:spcBef>
                <a:spcPts val="0"/>
              </a:spcBef>
            </a:pPr>
            <a:r>
              <a:rPr lang="en"/>
              <a:t>These notebooks also encourage teachers to plan lessons that reach a broad spectrum of intelligences.  </a:t>
            </a:r>
          </a:p>
        </p:txBody>
      </p:sp>
      <p:sp>
        <p:nvSpPr>
          <p:cNvPr id="129" name="Shape 129"/>
          <p:cNvSpPr txBox="1"/>
          <p:nvPr/>
        </p:nvSpPr>
        <p:spPr>
          <a:xfrm>
            <a:off x="7528950" y="855025"/>
            <a:ext cx="6840300" cy="798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30" name="Shape 130"/>
          <p:cNvSpPr txBox="1">
            <a:spLocks noGrp="1"/>
          </p:cNvSpPr>
          <p:nvPr>
            <p:ph type="subTitle" idx="1"/>
          </p:nvPr>
        </p:nvSpPr>
        <p:spPr>
          <a:xfrm>
            <a:off x="265500" y="2726875"/>
            <a:ext cx="4045200" cy="1235100"/>
          </a:xfrm>
          <a:prstGeom prst="rect">
            <a:avLst/>
          </a:prstGeom>
        </p:spPr>
        <p:txBody>
          <a:bodyPr lIns="91425" tIns="91425" rIns="91425" bIns="91425" anchor="t" anchorCtr="0">
            <a:noAutofit/>
          </a:bodyPr>
          <a:lstStyle/>
          <a:p>
            <a:pPr lvl="0">
              <a:spcBef>
                <a:spcPts val="0"/>
              </a:spcBef>
              <a:buNone/>
            </a:pPr>
            <a:endParaRPr/>
          </a:p>
        </p:txBody>
      </p:sp>
      <p:pic>
        <p:nvPicPr>
          <p:cNvPr id="131" name="Shape 131" descr="DSCN6322.JPG"/>
          <p:cNvPicPr preferRelativeResize="0"/>
          <p:nvPr/>
        </p:nvPicPr>
        <p:blipFill>
          <a:blip r:embed="rId3">
            <a:alphaModFix/>
          </a:blip>
          <a:stretch>
            <a:fillRect/>
          </a:stretch>
        </p:blipFill>
        <p:spPr>
          <a:xfrm>
            <a:off x="703600" y="2339449"/>
            <a:ext cx="3501224" cy="2625924"/>
          </a:xfrm>
          <a:prstGeom prst="rect">
            <a:avLst/>
          </a:prstGeom>
          <a:noFill/>
          <a:ln w="38100" cap="flat" cmpd="sng">
            <a:solidFill>
              <a:schemeClr val="dk2"/>
            </a:solidFill>
            <a:prstDash val="solid"/>
            <a:round/>
            <a:headEnd type="none" w="med" len="med"/>
            <a:tailEnd type="none" w="med" len="me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265500" y="308750"/>
            <a:ext cx="4045200" cy="1899900"/>
          </a:xfrm>
          <a:prstGeom prst="rect">
            <a:avLst/>
          </a:prstGeom>
        </p:spPr>
        <p:txBody>
          <a:bodyPr lIns="91425" tIns="91425" rIns="91425" bIns="91425" anchor="b" anchorCtr="0">
            <a:noAutofit/>
          </a:bodyPr>
          <a:lstStyle/>
          <a:p>
            <a:pPr lvl="0" rtl="0">
              <a:spcBef>
                <a:spcPts val="0"/>
              </a:spcBef>
              <a:buNone/>
            </a:pPr>
            <a:r>
              <a:rPr lang="en"/>
              <a:t>Interactive Notebooks </a:t>
            </a:r>
          </a:p>
        </p:txBody>
      </p:sp>
      <p:sp>
        <p:nvSpPr>
          <p:cNvPr id="137" name="Shape 137"/>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228600" rtl="0">
              <a:spcBef>
                <a:spcPts val="0"/>
              </a:spcBef>
            </a:pPr>
            <a:r>
              <a:rPr lang="en"/>
              <a:t>These notebooks also encourage teachers to plan lessons that reach a broad spectrum of intelligences.  </a:t>
            </a:r>
          </a:p>
          <a:p>
            <a:pPr marL="457200" lvl="0" indent="-228600" rtl="0">
              <a:spcBef>
                <a:spcPts val="0"/>
              </a:spcBef>
            </a:pPr>
            <a:r>
              <a:rPr lang="en"/>
              <a:t>As teachers need to be strategic in planning and choosing activities it also encourages a more focused look at the curriculum being taught. </a:t>
            </a:r>
          </a:p>
        </p:txBody>
      </p:sp>
      <p:sp>
        <p:nvSpPr>
          <p:cNvPr id="138" name="Shape 138"/>
          <p:cNvSpPr txBox="1"/>
          <p:nvPr/>
        </p:nvSpPr>
        <p:spPr>
          <a:xfrm>
            <a:off x="7528950" y="855025"/>
            <a:ext cx="6840300" cy="798000"/>
          </a:xfrm>
          <a:prstGeom prst="rect">
            <a:avLst/>
          </a:prstGeom>
          <a:noFill/>
          <a:ln>
            <a:noFill/>
          </a:ln>
        </p:spPr>
        <p:txBody>
          <a:bodyPr lIns="91425" tIns="91425" rIns="91425" bIns="91425" anchor="t" anchorCtr="0">
            <a:noAutofit/>
          </a:bodyPr>
          <a:lstStyle/>
          <a:p>
            <a:pPr lvl="0" rtl="0">
              <a:spcBef>
                <a:spcPts val="0"/>
              </a:spcBef>
              <a:buNone/>
            </a:pPr>
            <a:endParaRPr/>
          </a:p>
        </p:txBody>
      </p:sp>
      <p:sp>
        <p:nvSpPr>
          <p:cNvPr id="139" name="Shape 139"/>
          <p:cNvSpPr txBox="1">
            <a:spLocks noGrp="1"/>
          </p:cNvSpPr>
          <p:nvPr>
            <p:ph type="subTitle" idx="1"/>
          </p:nvPr>
        </p:nvSpPr>
        <p:spPr>
          <a:xfrm>
            <a:off x="265500" y="2726875"/>
            <a:ext cx="4045200" cy="12351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a:p>
        </p:txBody>
      </p:sp>
      <p:pic>
        <p:nvPicPr>
          <p:cNvPr id="140" name="Shape 140" descr="DSCN6324.JPG"/>
          <p:cNvPicPr preferRelativeResize="0"/>
          <p:nvPr/>
        </p:nvPicPr>
        <p:blipFill>
          <a:blip r:embed="rId3">
            <a:alphaModFix/>
          </a:blip>
          <a:stretch>
            <a:fillRect/>
          </a:stretch>
        </p:blipFill>
        <p:spPr>
          <a:xfrm>
            <a:off x="644225" y="2315674"/>
            <a:ext cx="3453724" cy="2590300"/>
          </a:xfrm>
          <a:prstGeom prst="rect">
            <a:avLst/>
          </a:prstGeom>
          <a:noFill/>
          <a:ln w="38100" cap="flat" cmpd="sng">
            <a:solidFill>
              <a:schemeClr val="dk2"/>
            </a:solidFill>
            <a:prstDash val="solid"/>
            <a:round/>
            <a:headEnd type="none" w="med" len="med"/>
            <a:tailEnd type="none" w="med" len="me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265500" y="1039675"/>
            <a:ext cx="4045200" cy="1675800"/>
          </a:xfrm>
          <a:prstGeom prst="rect">
            <a:avLst/>
          </a:prstGeom>
        </p:spPr>
        <p:txBody>
          <a:bodyPr lIns="91425" tIns="91425" rIns="91425" bIns="91425" anchor="b" anchorCtr="0">
            <a:noAutofit/>
          </a:bodyPr>
          <a:lstStyle/>
          <a:p>
            <a:pPr lvl="0">
              <a:spcBef>
                <a:spcPts val="0"/>
              </a:spcBef>
              <a:buNone/>
            </a:pPr>
            <a:r>
              <a:rPr lang="en">
                <a:highlight>
                  <a:srgbClr val="FFFFFF"/>
                </a:highlight>
              </a:rPr>
              <a:t>Planning and Release Days</a:t>
            </a:r>
          </a:p>
        </p:txBody>
      </p:sp>
      <p:sp>
        <p:nvSpPr>
          <p:cNvPr id="146" name="Shape 146"/>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228600" rtl="0">
              <a:spcBef>
                <a:spcPts val="0"/>
              </a:spcBef>
              <a:buChar char="★"/>
            </a:pPr>
            <a:r>
              <a:rPr lang="en"/>
              <a:t>Curriculum Guides</a:t>
            </a:r>
          </a:p>
          <a:p>
            <a:pPr marL="457200" lvl="0" indent="-228600" rtl="0">
              <a:spcBef>
                <a:spcPts val="0"/>
              </a:spcBef>
              <a:buChar char="★"/>
            </a:pPr>
            <a:r>
              <a:rPr lang="en"/>
              <a:t>Choosing Activities</a:t>
            </a:r>
          </a:p>
          <a:p>
            <a:pPr marL="457200" lvl="0" indent="-228600" rtl="0">
              <a:spcBef>
                <a:spcPts val="0"/>
              </a:spcBef>
              <a:buChar char="★"/>
            </a:pPr>
            <a:r>
              <a:rPr lang="en"/>
              <a:t>Planning Notes for INB’s</a:t>
            </a:r>
          </a:p>
          <a:p>
            <a:pPr marL="457200" lvl="0" indent="-228600" rtl="0">
              <a:spcBef>
                <a:spcPts val="0"/>
              </a:spcBef>
              <a:buChar char="★"/>
            </a:pPr>
            <a:r>
              <a:rPr lang="en"/>
              <a:t>Creating our templates and prototypes</a:t>
            </a:r>
          </a:p>
          <a:p>
            <a:pPr marL="457200" lvl="0" indent="-228600" rtl="0">
              <a:spcBef>
                <a:spcPts val="0"/>
              </a:spcBef>
              <a:buChar char="★"/>
            </a:pPr>
            <a:r>
              <a:rPr lang="en"/>
              <a:t>Springboard</a:t>
            </a:r>
          </a:p>
          <a:p>
            <a:pPr marL="914400" lvl="1" indent="-228600" rtl="0">
              <a:spcBef>
                <a:spcPts val="0"/>
              </a:spcBef>
              <a:buChar char="○"/>
            </a:pPr>
            <a:r>
              <a:rPr lang="en"/>
              <a:t>Problem Solving templates</a:t>
            </a:r>
          </a:p>
          <a:p>
            <a:pPr marL="914400" lvl="1" indent="-228600" rtl="0">
              <a:spcBef>
                <a:spcPts val="0"/>
              </a:spcBef>
              <a:buChar char="○"/>
            </a:pPr>
            <a:r>
              <a:rPr lang="en"/>
              <a:t>Word Walls</a:t>
            </a:r>
          </a:p>
          <a:p>
            <a:pPr marL="914400" lvl="1" indent="-228600" rtl="0">
              <a:spcBef>
                <a:spcPts val="0"/>
              </a:spcBef>
              <a:buChar char="○"/>
            </a:pPr>
            <a:r>
              <a:rPr lang="en"/>
              <a:t>Problem Solving Labels</a:t>
            </a:r>
          </a:p>
          <a:p>
            <a:pPr marL="457200" lvl="0" indent="-228600" rtl="0">
              <a:spcBef>
                <a:spcPts val="0"/>
              </a:spcBef>
              <a:buChar char="★"/>
            </a:pPr>
            <a:r>
              <a:rPr lang="en"/>
              <a:t>Collegial Chats</a:t>
            </a:r>
          </a:p>
        </p:txBody>
      </p:sp>
      <p:sp>
        <p:nvSpPr>
          <p:cNvPr id="147" name="Shape 147"/>
          <p:cNvSpPr txBox="1">
            <a:spLocks noGrp="1"/>
          </p:cNvSpPr>
          <p:nvPr>
            <p:ph type="subTitle" idx="1"/>
          </p:nvPr>
        </p:nvSpPr>
        <p:spPr>
          <a:xfrm>
            <a:off x="265500" y="2726875"/>
            <a:ext cx="4045200" cy="18213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p:txBody>
      </p:sp>
      <p:pic>
        <p:nvPicPr>
          <p:cNvPr id="148" name="Shape 148" descr="math.jpg"/>
          <p:cNvPicPr preferRelativeResize="0"/>
          <p:nvPr/>
        </p:nvPicPr>
        <p:blipFill>
          <a:blip r:embed="rId3">
            <a:alphaModFix/>
          </a:blip>
          <a:stretch>
            <a:fillRect/>
          </a:stretch>
        </p:blipFill>
        <p:spPr>
          <a:xfrm>
            <a:off x="898825" y="2726875"/>
            <a:ext cx="3259449" cy="2107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814800"/>
            <a:ext cx="8571300" cy="1453500"/>
          </a:xfrm>
          <a:prstGeom prst="rect">
            <a:avLst/>
          </a:prstGeom>
        </p:spPr>
        <p:txBody>
          <a:bodyPr lIns="91425" tIns="91425" rIns="91425" bIns="91425" anchor="ctr" anchorCtr="0">
            <a:noAutofit/>
          </a:bodyPr>
          <a:lstStyle/>
          <a:p>
            <a:pPr lvl="0">
              <a:spcBef>
                <a:spcPts val="0"/>
              </a:spcBef>
              <a:buNone/>
            </a:pPr>
            <a:r>
              <a:rPr lang="en"/>
              <a:t>Implementation</a:t>
            </a:r>
          </a:p>
          <a:p>
            <a:pPr lvl="0">
              <a:spcBef>
                <a:spcPts val="0"/>
              </a:spcBef>
              <a:buNone/>
            </a:pPr>
            <a:endParaRPr/>
          </a:p>
        </p:txBody>
      </p:sp>
      <p:pic>
        <p:nvPicPr>
          <p:cNvPr id="154" name="Shape 154" descr="DSCN6336.JPG"/>
          <p:cNvPicPr preferRelativeResize="0"/>
          <p:nvPr/>
        </p:nvPicPr>
        <p:blipFill>
          <a:blip r:embed="rId3">
            <a:alphaModFix/>
          </a:blip>
          <a:stretch>
            <a:fillRect/>
          </a:stretch>
        </p:blipFill>
        <p:spPr>
          <a:xfrm>
            <a:off x="2774350" y="2387649"/>
            <a:ext cx="3357749" cy="2518325"/>
          </a:xfrm>
          <a:prstGeom prst="rect">
            <a:avLst/>
          </a:prstGeom>
          <a:noFill/>
          <a:ln w="38100" cap="flat" cmpd="sng">
            <a:solidFill>
              <a:schemeClr val="dk2"/>
            </a:solidFill>
            <a:prstDash val="solid"/>
            <a:round/>
            <a:headEnd type="none" w="med" len="med"/>
            <a:tailEnd type="none" w="med" len="med"/>
          </a:ln>
        </p:spPr>
      </p:pic>
      <p:pic>
        <p:nvPicPr>
          <p:cNvPr id="155" name="Shape 155" descr="DSCN6327.JPG"/>
          <p:cNvPicPr preferRelativeResize="0"/>
          <p:nvPr/>
        </p:nvPicPr>
        <p:blipFill>
          <a:blip r:embed="rId4">
            <a:alphaModFix/>
          </a:blip>
          <a:stretch>
            <a:fillRect/>
          </a:stretch>
        </p:blipFill>
        <p:spPr>
          <a:xfrm rot="346299">
            <a:off x="5666265" y="1952852"/>
            <a:ext cx="3107418" cy="2330569"/>
          </a:xfrm>
          <a:prstGeom prst="rect">
            <a:avLst/>
          </a:prstGeom>
          <a:noFill/>
          <a:ln w="76200" cap="flat" cmpd="sng">
            <a:solidFill>
              <a:schemeClr val="dk2"/>
            </a:solidFill>
            <a:prstDash val="solid"/>
            <a:round/>
            <a:headEnd type="none" w="med" len="med"/>
            <a:tailEnd type="none" w="med" len="med"/>
          </a:ln>
        </p:spPr>
      </p:pic>
      <p:pic>
        <p:nvPicPr>
          <p:cNvPr id="156" name="Shape 156" descr="DSCN6332.JPG"/>
          <p:cNvPicPr preferRelativeResize="0"/>
          <p:nvPr/>
        </p:nvPicPr>
        <p:blipFill>
          <a:blip r:embed="rId5">
            <a:alphaModFix/>
          </a:blip>
          <a:stretch>
            <a:fillRect/>
          </a:stretch>
        </p:blipFill>
        <p:spPr>
          <a:xfrm rot="-421301">
            <a:off x="238800" y="2044686"/>
            <a:ext cx="2728725" cy="2146900"/>
          </a:xfrm>
          <a:prstGeom prst="rect">
            <a:avLst/>
          </a:prstGeom>
          <a:noFill/>
          <a:ln w="76200" cap="flat" cmpd="sng">
            <a:solidFill>
              <a:schemeClr val="dk2"/>
            </a:solidFill>
            <a:prstDash val="solid"/>
            <a:round/>
            <a:headEnd type="none" w="med" len="med"/>
            <a:tailEnd type="none" w="med" len="me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814800"/>
            <a:ext cx="8571300" cy="942000"/>
          </a:xfrm>
          <a:prstGeom prst="rect">
            <a:avLst/>
          </a:prstGeom>
        </p:spPr>
        <p:txBody>
          <a:bodyPr lIns="91425" tIns="91425" rIns="91425" bIns="91425" anchor="ctr" anchorCtr="0">
            <a:noAutofit/>
          </a:bodyPr>
          <a:lstStyle/>
          <a:p>
            <a:pPr lvl="0">
              <a:spcBef>
                <a:spcPts val="0"/>
              </a:spcBef>
              <a:buNone/>
            </a:pPr>
            <a:r>
              <a:rPr lang="en"/>
              <a:t>Implementation</a:t>
            </a:r>
          </a:p>
        </p:txBody>
      </p:sp>
      <p:pic>
        <p:nvPicPr>
          <p:cNvPr id="162" name="Shape 162" descr="gr3teach"/>
          <p:cNvPicPr preferRelativeResize="0"/>
          <p:nvPr/>
        </p:nvPicPr>
        <p:blipFill>
          <a:blip r:embed="rId3">
            <a:alphaModFix/>
          </a:blip>
          <a:stretch>
            <a:fillRect/>
          </a:stretch>
        </p:blipFill>
        <p:spPr>
          <a:xfrm>
            <a:off x="3520550" y="1604661"/>
            <a:ext cx="2322761" cy="3097038"/>
          </a:xfrm>
          <a:prstGeom prst="rect">
            <a:avLst/>
          </a:prstGeom>
          <a:noFill/>
          <a:ln w="38100" cap="flat" cmpd="sng">
            <a:solidFill>
              <a:schemeClr val="dk2"/>
            </a:solidFill>
            <a:prstDash val="solid"/>
            <a:round/>
            <a:headEnd type="none" w="med" len="med"/>
            <a:tailEnd type="none" w="med" len="med"/>
          </a:ln>
        </p:spPr>
      </p:pic>
      <p:pic>
        <p:nvPicPr>
          <p:cNvPr id="163" name="Shape 163" descr="help"/>
          <p:cNvPicPr preferRelativeResize="0"/>
          <p:nvPr/>
        </p:nvPicPr>
        <p:blipFill>
          <a:blip r:embed="rId4">
            <a:alphaModFix/>
          </a:blip>
          <a:stretch>
            <a:fillRect/>
          </a:stretch>
        </p:blipFill>
        <p:spPr>
          <a:xfrm>
            <a:off x="531545" y="849075"/>
            <a:ext cx="2583993" cy="3445324"/>
          </a:xfrm>
          <a:prstGeom prst="rect">
            <a:avLst/>
          </a:prstGeom>
          <a:noFill/>
          <a:ln w="38100" cap="flat" cmpd="sng">
            <a:solidFill>
              <a:schemeClr val="dk2"/>
            </a:solidFill>
            <a:prstDash val="solid"/>
            <a:round/>
            <a:headEnd type="none" w="med" len="med"/>
            <a:tailEnd type="none" w="med" len="med"/>
          </a:ln>
        </p:spPr>
      </p:pic>
      <p:pic>
        <p:nvPicPr>
          <p:cNvPr id="164" name="Shape 164" descr="gr32"/>
          <p:cNvPicPr preferRelativeResize="0"/>
          <p:nvPr/>
        </p:nvPicPr>
        <p:blipFill>
          <a:blip r:embed="rId5">
            <a:alphaModFix/>
          </a:blip>
          <a:stretch>
            <a:fillRect/>
          </a:stretch>
        </p:blipFill>
        <p:spPr>
          <a:xfrm>
            <a:off x="6109274" y="744475"/>
            <a:ext cx="2693825" cy="3549925"/>
          </a:xfrm>
          <a:prstGeom prst="rect">
            <a:avLst/>
          </a:prstGeom>
          <a:noFill/>
          <a:ln w="38100" cap="flat" cmpd="sng">
            <a:solidFill>
              <a:schemeClr val="dk2"/>
            </a:solidFill>
            <a:prstDash val="solid"/>
            <a:round/>
            <a:headEnd type="none" w="med" len="med"/>
            <a:tailEnd type="none" w="med" len="me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95000"/>
            <a:ext cx="8571300" cy="843300"/>
          </a:xfrm>
          <a:prstGeom prst="rect">
            <a:avLst/>
          </a:prstGeom>
        </p:spPr>
        <p:txBody>
          <a:bodyPr lIns="91425" tIns="91425" rIns="91425" bIns="91425" anchor="ctr" anchorCtr="0">
            <a:noAutofit/>
          </a:bodyPr>
          <a:lstStyle/>
          <a:p>
            <a:pPr lvl="0" rtl="0">
              <a:spcBef>
                <a:spcPts val="0"/>
              </a:spcBef>
              <a:buNone/>
            </a:pPr>
            <a:r>
              <a:rPr lang="en"/>
              <a:t>Implementation</a:t>
            </a:r>
          </a:p>
        </p:txBody>
      </p:sp>
      <p:pic>
        <p:nvPicPr>
          <p:cNvPr id="170" name="Shape 170" descr="randy"/>
          <p:cNvPicPr preferRelativeResize="0"/>
          <p:nvPr/>
        </p:nvPicPr>
        <p:blipFill>
          <a:blip r:embed="rId3">
            <a:alphaModFix/>
          </a:blip>
          <a:stretch>
            <a:fillRect/>
          </a:stretch>
        </p:blipFill>
        <p:spPr>
          <a:xfrm>
            <a:off x="3414325" y="1045000"/>
            <a:ext cx="2392174" cy="3638675"/>
          </a:xfrm>
          <a:prstGeom prst="rect">
            <a:avLst/>
          </a:prstGeom>
          <a:noFill/>
          <a:ln w="38100" cap="flat" cmpd="sng">
            <a:solidFill>
              <a:schemeClr val="dk2"/>
            </a:solidFill>
            <a:prstDash val="solid"/>
            <a:round/>
            <a:headEnd type="none" w="med" len="med"/>
            <a:tailEnd type="none" w="med" len="med"/>
          </a:ln>
        </p:spPr>
      </p:pic>
      <p:pic>
        <p:nvPicPr>
          <p:cNvPr id="171" name="Shape 171" descr="gr61"/>
          <p:cNvPicPr preferRelativeResize="0"/>
          <p:nvPr/>
        </p:nvPicPr>
        <p:blipFill>
          <a:blip r:embed="rId4">
            <a:alphaModFix/>
          </a:blip>
          <a:stretch>
            <a:fillRect/>
          </a:stretch>
        </p:blipFill>
        <p:spPr>
          <a:xfrm>
            <a:off x="311700" y="1694525"/>
            <a:ext cx="2962700" cy="2563728"/>
          </a:xfrm>
          <a:prstGeom prst="rect">
            <a:avLst/>
          </a:prstGeom>
          <a:noFill/>
          <a:ln w="38100" cap="flat" cmpd="sng">
            <a:solidFill>
              <a:schemeClr val="dk2"/>
            </a:solidFill>
            <a:prstDash val="solid"/>
            <a:round/>
            <a:headEnd type="none" w="med" len="med"/>
            <a:tailEnd type="none" w="med" len="med"/>
          </a:ln>
        </p:spPr>
      </p:pic>
      <p:sp>
        <p:nvSpPr>
          <p:cNvPr id="172" name="Shape 172"/>
          <p:cNvSpPr txBox="1"/>
          <p:nvPr/>
        </p:nvSpPr>
        <p:spPr>
          <a:xfrm>
            <a:off x="1140025" y="130625"/>
            <a:ext cx="6840300" cy="7980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173" name="Shape 173" descr="gr63"/>
          <p:cNvPicPr preferRelativeResize="0"/>
          <p:nvPr/>
        </p:nvPicPr>
        <p:blipFill>
          <a:blip r:embed="rId5">
            <a:alphaModFix/>
          </a:blip>
          <a:stretch>
            <a:fillRect/>
          </a:stretch>
        </p:blipFill>
        <p:spPr>
          <a:xfrm>
            <a:off x="5920300" y="1749150"/>
            <a:ext cx="2962700" cy="2563701"/>
          </a:xfrm>
          <a:prstGeom prst="rect">
            <a:avLst/>
          </a:prstGeom>
          <a:noFill/>
          <a:ln w="38100" cap="flat" cmpd="sng">
            <a:solidFill>
              <a:schemeClr val="dk2"/>
            </a:solidFill>
            <a:prstDash val="solid"/>
            <a:round/>
            <a:headEnd type="none" w="med" len="med"/>
            <a:tailEnd type="none" w="med" len="me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285000"/>
            <a:ext cx="8571300" cy="855000"/>
          </a:xfrm>
          <a:prstGeom prst="rect">
            <a:avLst/>
          </a:prstGeom>
        </p:spPr>
        <p:txBody>
          <a:bodyPr lIns="91425" tIns="91425" rIns="91425" bIns="91425" anchor="ctr" anchorCtr="0">
            <a:noAutofit/>
          </a:bodyPr>
          <a:lstStyle/>
          <a:p>
            <a:pPr lvl="0" rtl="0">
              <a:spcBef>
                <a:spcPts val="0"/>
              </a:spcBef>
              <a:buNone/>
            </a:pPr>
            <a:r>
              <a:rPr lang="en"/>
              <a:t>SPRINGBOARD</a:t>
            </a:r>
          </a:p>
        </p:txBody>
      </p:sp>
      <p:pic>
        <p:nvPicPr>
          <p:cNvPr id="179" name="Shape 179" descr="gr62"/>
          <p:cNvPicPr preferRelativeResize="0"/>
          <p:nvPr/>
        </p:nvPicPr>
        <p:blipFill>
          <a:blip r:embed="rId3">
            <a:alphaModFix/>
          </a:blip>
          <a:stretch>
            <a:fillRect/>
          </a:stretch>
        </p:blipFill>
        <p:spPr>
          <a:xfrm>
            <a:off x="560874" y="1303349"/>
            <a:ext cx="2580049" cy="3123275"/>
          </a:xfrm>
          <a:prstGeom prst="rect">
            <a:avLst/>
          </a:prstGeom>
          <a:noFill/>
          <a:ln w="38100" cap="flat" cmpd="sng">
            <a:solidFill>
              <a:schemeClr val="dk2"/>
            </a:solidFill>
            <a:prstDash val="solid"/>
            <a:round/>
            <a:headEnd type="none" w="med" len="med"/>
            <a:tailEnd type="none" w="med" len="med"/>
          </a:ln>
        </p:spPr>
      </p:pic>
      <p:pic>
        <p:nvPicPr>
          <p:cNvPr id="180" name="Shape 180" descr="stude1"/>
          <p:cNvPicPr preferRelativeResize="0"/>
          <p:nvPr/>
        </p:nvPicPr>
        <p:blipFill>
          <a:blip r:embed="rId4">
            <a:alphaModFix/>
          </a:blip>
          <a:stretch>
            <a:fillRect/>
          </a:stretch>
        </p:blipFill>
        <p:spPr>
          <a:xfrm>
            <a:off x="5846699" y="1267757"/>
            <a:ext cx="2862126" cy="3194455"/>
          </a:xfrm>
          <a:prstGeom prst="rect">
            <a:avLst/>
          </a:prstGeom>
          <a:noFill/>
          <a:ln w="38100" cap="flat" cmpd="sng">
            <a:solidFill>
              <a:schemeClr val="dk2"/>
            </a:solidFill>
            <a:prstDash val="solid"/>
            <a:round/>
            <a:headEnd type="none" w="med" len="med"/>
            <a:tailEnd type="none" w="med" len="med"/>
          </a:ln>
        </p:spPr>
      </p:pic>
      <p:pic>
        <p:nvPicPr>
          <p:cNvPr id="181" name="Shape 181" descr="wordwall"/>
          <p:cNvPicPr preferRelativeResize="0"/>
          <p:nvPr/>
        </p:nvPicPr>
        <p:blipFill>
          <a:blip r:embed="rId5">
            <a:alphaModFix/>
          </a:blip>
          <a:stretch>
            <a:fillRect/>
          </a:stretch>
        </p:blipFill>
        <p:spPr>
          <a:xfrm>
            <a:off x="3245149" y="1140000"/>
            <a:ext cx="2757924" cy="3800324"/>
          </a:xfrm>
          <a:prstGeom prst="rect">
            <a:avLst/>
          </a:prstGeom>
          <a:noFill/>
          <a:ln w="38100" cap="flat" cmpd="sng">
            <a:solidFill>
              <a:schemeClr val="dk2"/>
            </a:solidFill>
            <a:prstDash val="solid"/>
            <a:round/>
            <a:headEnd type="none" w="med" len="med"/>
            <a:tailEnd type="none" w="med" len="me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11700" y="285000"/>
            <a:ext cx="8571300" cy="855000"/>
          </a:xfrm>
          <a:prstGeom prst="rect">
            <a:avLst/>
          </a:prstGeom>
        </p:spPr>
        <p:txBody>
          <a:bodyPr lIns="91425" tIns="91425" rIns="91425" bIns="91425" anchor="ctr" anchorCtr="0">
            <a:noAutofit/>
          </a:bodyPr>
          <a:lstStyle/>
          <a:p>
            <a:pPr lvl="0">
              <a:spcBef>
                <a:spcPts val="0"/>
              </a:spcBef>
              <a:buNone/>
            </a:pPr>
            <a:r>
              <a:rPr lang="en"/>
              <a:t>SPRINGBOARD</a:t>
            </a:r>
          </a:p>
        </p:txBody>
      </p:sp>
      <p:pic>
        <p:nvPicPr>
          <p:cNvPr id="187" name="Shape 187" descr="labelex"/>
          <p:cNvPicPr preferRelativeResize="0"/>
          <p:nvPr/>
        </p:nvPicPr>
        <p:blipFill>
          <a:blip r:embed="rId3">
            <a:alphaModFix/>
          </a:blip>
          <a:stretch>
            <a:fillRect/>
          </a:stretch>
        </p:blipFill>
        <p:spPr>
          <a:xfrm rot="-172895">
            <a:off x="513575" y="1006837"/>
            <a:ext cx="2396949" cy="3915475"/>
          </a:xfrm>
          <a:prstGeom prst="rect">
            <a:avLst/>
          </a:prstGeom>
          <a:noFill/>
          <a:ln w="38100" cap="flat" cmpd="sng">
            <a:solidFill>
              <a:schemeClr val="dk2"/>
            </a:solidFill>
            <a:prstDash val="solid"/>
            <a:round/>
            <a:headEnd type="none" w="med" len="med"/>
            <a:tailEnd type="none" w="med" len="med"/>
          </a:ln>
        </p:spPr>
      </p:pic>
      <p:pic>
        <p:nvPicPr>
          <p:cNvPr id="188" name="Shape 188" descr="labels"/>
          <p:cNvPicPr preferRelativeResize="0"/>
          <p:nvPr/>
        </p:nvPicPr>
        <p:blipFill>
          <a:blip r:embed="rId4">
            <a:alphaModFix/>
          </a:blip>
          <a:stretch>
            <a:fillRect/>
          </a:stretch>
        </p:blipFill>
        <p:spPr>
          <a:xfrm rot="159590">
            <a:off x="6268649" y="1048400"/>
            <a:ext cx="2396949" cy="3832351"/>
          </a:xfrm>
          <a:prstGeom prst="rect">
            <a:avLst/>
          </a:prstGeom>
          <a:noFill/>
          <a:ln w="38100" cap="flat" cmpd="sng">
            <a:solidFill>
              <a:schemeClr val="dk2"/>
            </a:solidFill>
            <a:prstDash val="solid"/>
            <a:round/>
            <a:headEnd type="none" w="med" len="med"/>
            <a:tailEnd type="none" w="med" len="med"/>
          </a:ln>
        </p:spPr>
      </p:pic>
      <p:pic>
        <p:nvPicPr>
          <p:cNvPr id="189" name="Shape 189" descr="labelsjess"/>
          <p:cNvPicPr preferRelativeResize="0"/>
          <p:nvPr/>
        </p:nvPicPr>
        <p:blipFill>
          <a:blip r:embed="rId5">
            <a:alphaModFix/>
          </a:blip>
          <a:stretch>
            <a:fillRect/>
          </a:stretch>
        </p:blipFill>
        <p:spPr>
          <a:xfrm>
            <a:off x="3395750" y="1048400"/>
            <a:ext cx="2396949" cy="3832350"/>
          </a:xfrm>
          <a:prstGeom prst="rect">
            <a:avLst/>
          </a:prstGeom>
          <a:noFill/>
          <a:ln w="38100" cap="flat" cmpd="sng">
            <a:solidFill>
              <a:schemeClr val="dk2"/>
            </a:solidFill>
            <a:prstDash val="solid"/>
            <a:round/>
            <a:headEnd type="none" w="med" len="med"/>
            <a:tailEnd type="none" w="med" len="me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265500" y="249375"/>
            <a:ext cx="4045200" cy="1235100"/>
          </a:xfrm>
          <a:prstGeom prst="rect">
            <a:avLst/>
          </a:prstGeom>
        </p:spPr>
        <p:txBody>
          <a:bodyPr lIns="91425" tIns="91425" rIns="91425" bIns="91425" anchor="b" anchorCtr="0">
            <a:noAutofit/>
          </a:bodyPr>
          <a:lstStyle/>
          <a:p>
            <a:pPr lvl="0">
              <a:spcBef>
                <a:spcPts val="0"/>
              </a:spcBef>
              <a:buNone/>
            </a:pPr>
            <a:r>
              <a:rPr lang="en"/>
              <a:t>Findings- Students</a:t>
            </a:r>
          </a:p>
        </p:txBody>
      </p:sp>
      <p:sp>
        <p:nvSpPr>
          <p:cNvPr id="195" name="Shape 195"/>
          <p:cNvSpPr txBox="1">
            <a:spLocks noGrp="1"/>
          </p:cNvSpPr>
          <p:nvPr>
            <p:ph type="body" idx="2"/>
          </p:nvPr>
        </p:nvSpPr>
        <p:spPr>
          <a:xfrm>
            <a:off x="4939500" y="724200"/>
            <a:ext cx="3837000" cy="4049700"/>
          </a:xfrm>
          <a:prstGeom prst="rect">
            <a:avLst/>
          </a:prstGeom>
        </p:spPr>
        <p:txBody>
          <a:bodyPr lIns="91425" tIns="91425" rIns="91425" bIns="91425" anchor="ctr" anchorCtr="0">
            <a:noAutofit/>
          </a:bodyPr>
          <a:lstStyle/>
          <a:p>
            <a:pPr lvl="0">
              <a:spcBef>
                <a:spcPts val="0"/>
              </a:spcBef>
              <a:buNone/>
            </a:pPr>
            <a:r>
              <a:rPr lang="en"/>
              <a:t>Student Questionnaire:</a:t>
            </a:r>
          </a:p>
          <a:p>
            <a:pPr marL="457200" lvl="0" indent="-228600" rtl="0">
              <a:spcBef>
                <a:spcPts val="0"/>
              </a:spcBef>
              <a:buClr>
                <a:schemeClr val="dk2"/>
              </a:buClr>
              <a:buChar char="★"/>
            </a:pPr>
            <a:r>
              <a:rPr lang="en" b="1">
                <a:solidFill>
                  <a:schemeClr val="dk2"/>
                </a:solidFill>
              </a:rPr>
              <a:t>“They help you with your math if you are stuck.”</a:t>
            </a:r>
          </a:p>
          <a:p>
            <a:pPr marL="457200" lvl="0" indent="-228600" rtl="0">
              <a:spcBef>
                <a:spcPts val="0"/>
              </a:spcBef>
              <a:buChar char="★"/>
            </a:pPr>
            <a:r>
              <a:rPr lang="en"/>
              <a:t>“I like that you can do different activities and use different strategies.”</a:t>
            </a:r>
          </a:p>
          <a:p>
            <a:pPr marL="457200" lvl="0" indent="-228600">
              <a:spcBef>
                <a:spcPts val="0"/>
              </a:spcBef>
              <a:buClr>
                <a:schemeClr val="dk2"/>
              </a:buClr>
              <a:buChar char="★"/>
            </a:pPr>
            <a:r>
              <a:rPr lang="en" b="1">
                <a:solidFill>
                  <a:schemeClr val="dk2"/>
                </a:solidFill>
              </a:rPr>
              <a:t>“It helped me whenever we are doing math because if i don’t know a step I can just go to that page. I want to keep them for next year.”</a:t>
            </a:r>
          </a:p>
        </p:txBody>
      </p:sp>
      <p:sp>
        <p:nvSpPr>
          <p:cNvPr id="196" name="Shape 196"/>
          <p:cNvSpPr txBox="1">
            <a:spLocks noGrp="1"/>
          </p:cNvSpPr>
          <p:nvPr>
            <p:ph type="subTitle" idx="1"/>
          </p:nvPr>
        </p:nvSpPr>
        <p:spPr>
          <a:xfrm>
            <a:off x="265500" y="2726875"/>
            <a:ext cx="4045200" cy="12351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a:spcBef>
                <a:spcPts val="0"/>
              </a:spcBef>
              <a:buNone/>
            </a:pPr>
            <a:endParaRPr/>
          </a:p>
        </p:txBody>
      </p:sp>
      <p:pic>
        <p:nvPicPr>
          <p:cNvPr id="197" name="Shape 197" descr="DSCN6335.JPG"/>
          <p:cNvPicPr preferRelativeResize="0"/>
          <p:nvPr/>
        </p:nvPicPr>
        <p:blipFill>
          <a:blip r:embed="rId3">
            <a:alphaModFix/>
          </a:blip>
          <a:stretch>
            <a:fillRect/>
          </a:stretch>
        </p:blipFill>
        <p:spPr>
          <a:xfrm>
            <a:off x="466212" y="1793174"/>
            <a:ext cx="3643776" cy="27328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265500" y="249375"/>
            <a:ext cx="4045200" cy="1235100"/>
          </a:xfrm>
          <a:prstGeom prst="rect">
            <a:avLst/>
          </a:prstGeom>
        </p:spPr>
        <p:txBody>
          <a:bodyPr lIns="91425" tIns="91425" rIns="91425" bIns="91425" anchor="b" anchorCtr="0">
            <a:noAutofit/>
          </a:bodyPr>
          <a:lstStyle/>
          <a:p>
            <a:pPr lvl="0" rtl="0">
              <a:spcBef>
                <a:spcPts val="0"/>
              </a:spcBef>
              <a:buNone/>
            </a:pPr>
            <a:r>
              <a:rPr lang="en"/>
              <a:t>Findings- Students</a:t>
            </a:r>
          </a:p>
        </p:txBody>
      </p:sp>
      <p:sp>
        <p:nvSpPr>
          <p:cNvPr id="203" name="Shape 203"/>
          <p:cNvSpPr txBox="1">
            <a:spLocks noGrp="1"/>
          </p:cNvSpPr>
          <p:nvPr>
            <p:ph type="body" idx="2"/>
          </p:nvPr>
        </p:nvSpPr>
        <p:spPr>
          <a:xfrm>
            <a:off x="4939500" y="510650"/>
            <a:ext cx="3837000" cy="4500900"/>
          </a:xfrm>
          <a:prstGeom prst="rect">
            <a:avLst/>
          </a:prstGeom>
        </p:spPr>
        <p:txBody>
          <a:bodyPr lIns="91425" tIns="91425" rIns="91425" bIns="91425" anchor="ctr" anchorCtr="0">
            <a:noAutofit/>
          </a:bodyPr>
          <a:lstStyle/>
          <a:p>
            <a:pPr lvl="0" rtl="0">
              <a:spcBef>
                <a:spcPts val="0"/>
              </a:spcBef>
              <a:buNone/>
            </a:pPr>
            <a:r>
              <a:rPr lang="en" b="1"/>
              <a:t>Student Questionnaire:</a:t>
            </a:r>
          </a:p>
          <a:p>
            <a:pPr marL="457200" lvl="0" indent="-228600" rtl="0">
              <a:spcBef>
                <a:spcPts val="0"/>
              </a:spcBef>
              <a:buClr>
                <a:schemeClr val="dk2"/>
              </a:buClr>
              <a:buChar char="★"/>
            </a:pPr>
            <a:r>
              <a:rPr lang="en" b="1">
                <a:solidFill>
                  <a:schemeClr val="dk2"/>
                </a:solidFill>
              </a:rPr>
              <a:t>“I liked that if you didn’t know how to do something it would tell you how to and give you an example.”</a:t>
            </a:r>
          </a:p>
          <a:p>
            <a:pPr marL="457200" lvl="0" indent="-228600" rtl="0">
              <a:spcBef>
                <a:spcPts val="0"/>
              </a:spcBef>
              <a:buChar char="★"/>
            </a:pPr>
            <a:r>
              <a:rPr lang="en"/>
              <a:t>“I found that the INB work helped me understand the topic better than the textbook or duotang sheets.”</a:t>
            </a:r>
          </a:p>
          <a:p>
            <a:pPr marL="457200" lvl="0" indent="-228600" rtl="0">
              <a:spcBef>
                <a:spcPts val="0"/>
              </a:spcBef>
              <a:buClr>
                <a:schemeClr val="dk2"/>
              </a:buClr>
              <a:buChar char="★"/>
            </a:pPr>
            <a:r>
              <a:rPr lang="en" b="1">
                <a:solidFill>
                  <a:schemeClr val="dk2"/>
                </a:solidFill>
              </a:rPr>
              <a:t>“It was like a fun activity that helps you study and learn but you don’t really realize that you’re studying.”</a:t>
            </a:r>
          </a:p>
        </p:txBody>
      </p:sp>
      <p:sp>
        <p:nvSpPr>
          <p:cNvPr id="204" name="Shape 204"/>
          <p:cNvSpPr txBox="1">
            <a:spLocks noGrp="1"/>
          </p:cNvSpPr>
          <p:nvPr>
            <p:ph type="subTitle" idx="1"/>
          </p:nvPr>
        </p:nvSpPr>
        <p:spPr>
          <a:xfrm>
            <a:off x="265500" y="2726875"/>
            <a:ext cx="4045200" cy="12351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a:p>
        </p:txBody>
      </p:sp>
      <p:pic>
        <p:nvPicPr>
          <p:cNvPr id="205" name="Shape 205" descr="DSCN6327.JPG"/>
          <p:cNvPicPr preferRelativeResize="0"/>
          <p:nvPr/>
        </p:nvPicPr>
        <p:blipFill>
          <a:blip r:embed="rId3">
            <a:alphaModFix/>
          </a:blip>
          <a:stretch>
            <a:fillRect/>
          </a:stretch>
        </p:blipFill>
        <p:spPr>
          <a:xfrm>
            <a:off x="537350" y="1710050"/>
            <a:ext cx="3657600" cy="2743199"/>
          </a:xfrm>
          <a:prstGeom prst="rect">
            <a:avLst/>
          </a:prstGeom>
          <a:noFill/>
          <a:ln w="38100" cap="flat" cmpd="sng">
            <a:solidFill>
              <a:srgbClr val="434343"/>
            </a:solidFill>
            <a:prstDash val="solid"/>
            <a:round/>
            <a:headEnd type="none" w="med" len="med"/>
            <a:tailEnd type="none" w="med" len="me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Our School</a:t>
            </a:r>
          </a:p>
          <a:p>
            <a:pPr lvl="0">
              <a:spcBef>
                <a:spcPts val="0"/>
              </a:spcBef>
              <a:buNone/>
            </a:pPr>
            <a:endParaRPr/>
          </a:p>
        </p:txBody>
      </p:sp>
      <p:sp>
        <p:nvSpPr>
          <p:cNvPr id="73" name="Shape 73"/>
          <p:cNvSpPr txBox="1">
            <a:spLocks noGrp="1"/>
          </p:cNvSpPr>
          <p:nvPr>
            <p:ph type="body" idx="1"/>
          </p:nvPr>
        </p:nvSpPr>
        <p:spPr>
          <a:xfrm>
            <a:off x="311700" y="1152425"/>
            <a:ext cx="8452200" cy="1720200"/>
          </a:xfrm>
          <a:prstGeom prst="rect">
            <a:avLst/>
          </a:prstGeom>
        </p:spPr>
        <p:txBody>
          <a:bodyPr lIns="91425" tIns="91425" rIns="91425" bIns="91425" anchor="t" anchorCtr="0">
            <a:noAutofit/>
          </a:bodyPr>
          <a:lstStyle/>
          <a:p>
            <a:pPr lvl="0">
              <a:spcBef>
                <a:spcPts val="0"/>
              </a:spcBef>
              <a:buNone/>
            </a:pPr>
            <a:r>
              <a:rPr lang="en">
                <a:solidFill>
                  <a:srgbClr val="000000"/>
                </a:solidFill>
                <a:latin typeface="Comfortaa"/>
                <a:ea typeface="Comfortaa"/>
                <a:cs typeface="Comfortaa"/>
                <a:sym typeface="Comfortaa"/>
              </a:rPr>
              <a:t>Our school is located in the beautiful community of</a:t>
            </a:r>
            <a:r>
              <a:rPr lang="en">
                <a:solidFill>
                  <a:srgbClr val="000000"/>
                </a:solidFill>
                <a:latin typeface="Comfortaa"/>
                <a:ea typeface="Comfortaa"/>
                <a:cs typeface="Comfortaa"/>
                <a:sym typeface="Comfortaa"/>
                <a:hlinkClick r:id="rId3"/>
              </a:rPr>
              <a:t> Colliers</a:t>
            </a:r>
            <a:r>
              <a:rPr lang="en">
                <a:solidFill>
                  <a:srgbClr val="000000"/>
                </a:solidFill>
                <a:latin typeface="Comfortaa"/>
                <a:ea typeface="Comfortaa"/>
                <a:cs typeface="Comfortaa"/>
                <a:sym typeface="Comfortaa"/>
              </a:rPr>
              <a:t>, in scenic Conception Bay, Newfoundland.  We are approximately 45 minutes from the capital, St. John’s. Our school has a student population of approximately 130 students and 15 staff members. Students, teachers, parents and the community at large collaborate to develop a positive, child-centered, learning environment which recognizes the value and uniqueness of each individual in the 21</a:t>
            </a:r>
            <a:r>
              <a:rPr lang="en" baseline="30000">
                <a:solidFill>
                  <a:srgbClr val="000000"/>
                </a:solidFill>
                <a:latin typeface="Comfortaa"/>
                <a:ea typeface="Comfortaa"/>
                <a:cs typeface="Comfortaa"/>
                <a:sym typeface="Comfortaa"/>
              </a:rPr>
              <a:t>st</a:t>
            </a:r>
            <a:r>
              <a:rPr lang="en">
                <a:solidFill>
                  <a:srgbClr val="000000"/>
                </a:solidFill>
                <a:latin typeface="Comfortaa"/>
                <a:ea typeface="Comfortaa"/>
                <a:cs typeface="Comfortaa"/>
                <a:sym typeface="Comfortaa"/>
              </a:rPr>
              <a:t> Century.</a:t>
            </a:r>
          </a:p>
        </p:txBody>
      </p:sp>
      <p:pic>
        <p:nvPicPr>
          <p:cNvPr id="74" name="Shape 74" descr="logo.gif"/>
          <p:cNvPicPr preferRelativeResize="0"/>
          <p:nvPr/>
        </p:nvPicPr>
        <p:blipFill>
          <a:blip r:embed="rId4">
            <a:alphaModFix/>
          </a:blip>
          <a:stretch>
            <a:fillRect/>
          </a:stretch>
        </p:blipFill>
        <p:spPr>
          <a:xfrm>
            <a:off x="2937075" y="3430599"/>
            <a:ext cx="3036441" cy="1494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265500" y="295500"/>
            <a:ext cx="4045200" cy="1307700"/>
          </a:xfrm>
          <a:prstGeom prst="rect">
            <a:avLst/>
          </a:prstGeom>
        </p:spPr>
        <p:txBody>
          <a:bodyPr lIns="91425" tIns="91425" rIns="91425" bIns="91425" anchor="b" anchorCtr="0">
            <a:noAutofit/>
          </a:bodyPr>
          <a:lstStyle/>
          <a:p>
            <a:pPr lvl="0">
              <a:spcBef>
                <a:spcPts val="0"/>
              </a:spcBef>
              <a:buNone/>
            </a:pPr>
            <a:r>
              <a:rPr lang="en"/>
              <a:t>Findings - Teachers</a:t>
            </a:r>
          </a:p>
        </p:txBody>
      </p:sp>
      <p:sp>
        <p:nvSpPr>
          <p:cNvPr id="211" name="Shape 211"/>
          <p:cNvSpPr txBox="1">
            <a:spLocks noGrp="1"/>
          </p:cNvSpPr>
          <p:nvPr>
            <p:ph type="body" idx="2"/>
          </p:nvPr>
        </p:nvSpPr>
        <p:spPr>
          <a:xfrm>
            <a:off x="4939500" y="406350"/>
            <a:ext cx="3837000" cy="4510200"/>
          </a:xfrm>
          <a:prstGeom prst="rect">
            <a:avLst/>
          </a:prstGeom>
        </p:spPr>
        <p:txBody>
          <a:bodyPr lIns="91425" tIns="91425" rIns="91425" bIns="91425" anchor="ctr" anchorCtr="0">
            <a:noAutofit/>
          </a:bodyPr>
          <a:lstStyle/>
          <a:p>
            <a:pPr lvl="0">
              <a:spcBef>
                <a:spcPts val="0"/>
              </a:spcBef>
              <a:buNone/>
            </a:pPr>
            <a:r>
              <a:rPr lang="en" b="1"/>
              <a:t>Teacher Notes:</a:t>
            </a:r>
          </a:p>
          <a:p>
            <a:pPr marL="457200" lvl="0" indent="-228600" rtl="0">
              <a:spcBef>
                <a:spcPts val="0"/>
              </a:spcBef>
              <a:buClr>
                <a:schemeClr val="dk2"/>
              </a:buClr>
              <a:buChar char="★"/>
            </a:pPr>
            <a:r>
              <a:rPr lang="en" b="1">
                <a:solidFill>
                  <a:schemeClr val="dk2"/>
                </a:solidFill>
              </a:rPr>
              <a:t>All teachers found there was a considerable improvement in the quality of answers during problem solving</a:t>
            </a:r>
          </a:p>
          <a:p>
            <a:pPr marL="457200" lvl="0" indent="-228600" rtl="0">
              <a:spcBef>
                <a:spcPts val="0"/>
              </a:spcBef>
              <a:buChar char="★"/>
            </a:pPr>
            <a:r>
              <a:rPr lang="en"/>
              <a:t>Teachers thought that these were a manageable and easy to use resource</a:t>
            </a:r>
          </a:p>
          <a:p>
            <a:pPr marL="457200" lvl="0" indent="-228600" rtl="0">
              <a:spcBef>
                <a:spcPts val="0"/>
              </a:spcBef>
              <a:buClr>
                <a:schemeClr val="dk2"/>
              </a:buClr>
              <a:buChar char="★"/>
            </a:pPr>
            <a:r>
              <a:rPr lang="en" b="1">
                <a:solidFill>
                  <a:schemeClr val="dk2"/>
                </a:solidFill>
              </a:rPr>
              <a:t>Allowed for student creativity </a:t>
            </a:r>
          </a:p>
          <a:p>
            <a:pPr marL="457200" lvl="0" indent="-228600">
              <a:spcBef>
                <a:spcPts val="0"/>
              </a:spcBef>
              <a:buChar char="★"/>
            </a:pPr>
            <a:r>
              <a:rPr lang="en"/>
              <a:t>Students began using these as a reference tool when completing work ( i.e. Dreambox)</a:t>
            </a:r>
          </a:p>
        </p:txBody>
      </p:sp>
      <p:sp>
        <p:nvSpPr>
          <p:cNvPr id="212" name="Shape 212"/>
          <p:cNvSpPr txBox="1">
            <a:spLocks noGrp="1"/>
          </p:cNvSpPr>
          <p:nvPr>
            <p:ph type="subTitle" idx="1"/>
          </p:nvPr>
        </p:nvSpPr>
        <p:spPr>
          <a:xfrm>
            <a:off x="265500" y="2726875"/>
            <a:ext cx="4045200" cy="12351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a:spcBef>
                <a:spcPts val="0"/>
              </a:spcBef>
              <a:buNone/>
            </a:pPr>
            <a:endParaRPr>
              <a:solidFill>
                <a:schemeClr val="lt1"/>
              </a:solidFill>
            </a:endParaRPr>
          </a:p>
        </p:txBody>
      </p:sp>
      <p:pic>
        <p:nvPicPr>
          <p:cNvPr id="213" name="Shape 213" descr="INB3.jpg"/>
          <p:cNvPicPr preferRelativeResize="0"/>
          <p:nvPr/>
        </p:nvPicPr>
        <p:blipFill>
          <a:blip r:embed="rId3">
            <a:alphaModFix/>
          </a:blip>
          <a:stretch>
            <a:fillRect/>
          </a:stretch>
        </p:blipFill>
        <p:spPr>
          <a:xfrm>
            <a:off x="1012514" y="1603200"/>
            <a:ext cx="2551183" cy="33132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265500" y="295500"/>
            <a:ext cx="4045200" cy="1082100"/>
          </a:xfrm>
          <a:prstGeom prst="rect">
            <a:avLst/>
          </a:prstGeom>
        </p:spPr>
        <p:txBody>
          <a:bodyPr lIns="91425" tIns="91425" rIns="91425" bIns="91425" anchor="b" anchorCtr="0">
            <a:noAutofit/>
          </a:bodyPr>
          <a:lstStyle/>
          <a:p>
            <a:pPr lvl="0" rtl="0">
              <a:spcBef>
                <a:spcPts val="0"/>
              </a:spcBef>
              <a:buNone/>
            </a:pPr>
            <a:r>
              <a:rPr lang="en"/>
              <a:t>Findings - Teachers</a:t>
            </a:r>
          </a:p>
        </p:txBody>
      </p:sp>
      <p:sp>
        <p:nvSpPr>
          <p:cNvPr id="219" name="Shape 219"/>
          <p:cNvSpPr txBox="1">
            <a:spLocks noGrp="1"/>
          </p:cNvSpPr>
          <p:nvPr>
            <p:ph type="body" idx="2"/>
          </p:nvPr>
        </p:nvSpPr>
        <p:spPr>
          <a:xfrm>
            <a:off x="4939500" y="570025"/>
            <a:ext cx="3837000" cy="4346400"/>
          </a:xfrm>
          <a:prstGeom prst="rect">
            <a:avLst/>
          </a:prstGeom>
        </p:spPr>
        <p:txBody>
          <a:bodyPr lIns="91425" tIns="91425" rIns="91425" bIns="91425" anchor="ctr" anchorCtr="0">
            <a:noAutofit/>
          </a:bodyPr>
          <a:lstStyle/>
          <a:p>
            <a:pPr lvl="0" rtl="0">
              <a:spcBef>
                <a:spcPts val="0"/>
              </a:spcBef>
              <a:buNone/>
            </a:pPr>
            <a:r>
              <a:rPr lang="en" b="1"/>
              <a:t>Teacher Notes:</a:t>
            </a:r>
          </a:p>
          <a:p>
            <a:pPr marL="457200" lvl="0" indent="-228600" rtl="0">
              <a:spcBef>
                <a:spcPts val="0"/>
              </a:spcBef>
              <a:buClr>
                <a:schemeClr val="dk2"/>
              </a:buClr>
              <a:buChar char="★"/>
            </a:pPr>
            <a:r>
              <a:rPr lang="en" b="1">
                <a:solidFill>
                  <a:schemeClr val="dk2"/>
                </a:solidFill>
              </a:rPr>
              <a:t>Teachers want to continue with these in other units as well as other subject areas</a:t>
            </a:r>
          </a:p>
          <a:p>
            <a:pPr marL="457200" lvl="0" indent="-228600" rtl="0">
              <a:spcBef>
                <a:spcPts val="0"/>
              </a:spcBef>
              <a:buChar char="★"/>
            </a:pPr>
            <a:r>
              <a:rPr lang="en"/>
              <a:t>Believed that these are a great way to keep students organized</a:t>
            </a:r>
          </a:p>
          <a:p>
            <a:pPr marL="457200" lvl="0" indent="-228600" rtl="0">
              <a:spcBef>
                <a:spcPts val="0"/>
              </a:spcBef>
              <a:buClr>
                <a:schemeClr val="dk2"/>
              </a:buClr>
              <a:buChar char="★"/>
            </a:pPr>
            <a:r>
              <a:rPr lang="en" b="1">
                <a:solidFill>
                  <a:schemeClr val="dk2"/>
                </a:solidFill>
              </a:rPr>
              <a:t>More than just a worksheet</a:t>
            </a:r>
          </a:p>
          <a:p>
            <a:pPr marL="457200" lvl="0" indent="-228600" rtl="0">
              <a:spcBef>
                <a:spcPts val="0"/>
              </a:spcBef>
              <a:buChar char="★"/>
            </a:pPr>
            <a:r>
              <a:rPr lang="en"/>
              <a:t>Doing an activity became memorable for students- it provided them with a reference.</a:t>
            </a:r>
          </a:p>
        </p:txBody>
      </p:sp>
      <p:sp>
        <p:nvSpPr>
          <p:cNvPr id="220" name="Shape 220"/>
          <p:cNvSpPr txBox="1">
            <a:spLocks noGrp="1"/>
          </p:cNvSpPr>
          <p:nvPr>
            <p:ph type="subTitle" idx="1"/>
          </p:nvPr>
        </p:nvSpPr>
        <p:spPr>
          <a:xfrm>
            <a:off x="265500" y="2726875"/>
            <a:ext cx="4045200" cy="12351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a:solidFill>
                <a:schemeClr val="lt1"/>
              </a:solidFill>
            </a:endParaRPr>
          </a:p>
        </p:txBody>
      </p:sp>
      <p:pic>
        <p:nvPicPr>
          <p:cNvPr id="221" name="Shape 221" descr="gr5"/>
          <p:cNvPicPr preferRelativeResize="0"/>
          <p:nvPr/>
        </p:nvPicPr>
        <p:blipFill>
          <a:blip r:embed="rId3">
            <a:alphaModFix/>
          </a:blip>
          <a:stretch>
            <a:fillRect/>
          </a:stretch>
        </p:blipFill>
        <p:spPr>
          <a:xfrm>
            <a:off x="1075649" y="1377599"/>
            <a:ext cx="2583944" cy="3445275"/>
          </a:xfrm>
          <a:prstGeom prst="rect">
            <a:avLst/>
          </a:prstGeom>
          <a:noFill/>
          <a:ln w="38100" cap="flat" cmpd="sng">
            <a:solidFill>
              <a:schemeClr val="dk2"/>
            </a:solidFill>
            <a:prstDash val="solid"/>
            <a:round/>
            <a:headEnd type="none" w="med" len="med"/>
            <a:tailEnd type="none" w="med" len="me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265500" y="534400"/>
            <a:ext cx="4045200" cy="3312900"/>
          </a:xfrm>
          <a:prstGeom prst="rect">
            <a:avLst/>
          </a:prstGeom>
        </p:spPr>
        <p:txBody>
          <a:bodyPr lIns="91425" tIns="91425" rIns="91425" bIns="91425" anchor="b" anchorCtr="0">
            <a:noAutofit/>
          </a:bodyPr>
          <a:lstStyle/>
          <a:p>
            <a:pPr lvl="0">
              <a:spcBef>
                <a:spcPts val="0"/>
              </a:spcBef>
              <a:buNone/>
            </a:pPr>
            <a:r>
              <a:rPr lang="en"/>
              <a:t>What is an Interactive Notebook:</a:t>
            </a:r>
          </a:p>
          <a:p>
            <a:pPr lvl="0" rtl="0">
              <a:spcBef>
                <a:spcPts val="0"/>
              </a:spcBef>
              <a:buNone/>
            </a:pPr>
            <a:endParaRPr/>
          </a:p>
        </p:txBody>
      </p:sp>
      <p:sp>
        <p:nvSpPr>
          <p:cNvPr id="227" name="Shape 227"/>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330200" rtl="0">
              <a:spcBef>
                <a:spcPts val="0"/>
              </a:spcBef>
              <a:buSzPct val="100000"/>
              <a:buFont typeface="Times New Roman"/>
            </a:pPr>
            <a:r>
              <a:rPr lang="en" sz="1600">
                <a:latin typeface="Times New Roman"/>
                <a:ea typeface="Times New Roman"/>
                <a:cs typeface="Times New Roman"/>
                <a:sym typeface="Times New Roman"/>
              </a:rPr>
              <a:t>“It is something that has a lot of Math and awesome things in it. It is colorful and bright and it teaches kids fun Math.”</a:t>
            </a:r>
          </a:p>
          <a:p>
            <a:pPr marL="457200" lvl="0" indent="-330200" rtl="0">
              <a:spcBef>
                <a:spcPts val="0"/>
              </a:spcBef>
              <a:buSzPct val="100000"/>
              <a:buFont typeface="Times New Roman"/>
            </a:pPr>
            <a:r>
              <a:rPr lang="en" sz="1600">
                <a:latin typeface="Times New Roman"/>
                <a:ea typeface="Times New Roman"/>
                <a:cs typeface="Times New Roman"/>
                <a:sym typeface="Times New Roman"/>
              </a:rPr>
              <a:t>“INB’s are notebooks that help us students with math and that we can show that we understand. There are flaps with questions on the front and when you lift the flaps you can see the answer.”</a:t>
            </a:r>
          </a:p>
        </p:txBody>
      </p:sp>
      <p:sp>
        <p:nvSpPr>
          <p:cNvPr id="228" name="Shape 228"/>
          <p:cNvSpPr txBox="1">
            <a:spLocks noGrp="1"/>
          </p:cNvSpPr>
          <p:nvPr>
            <p:ph type="subTitle" idx="1"/>
          </p:nvPr>
        </p:nvSpPr>
        <p:spPr>
          <a:xfrm>
            <a:off x="336775" y="3313225"/>
            <a:ext cx="4045200" cy="914400"/>
          </a:xfrm>
          <a:prstGeom prst="rect">
            <a:avLst/>
          </a:prstGeom>
        </p:spPr>
        <p:txBody>
          <a:bodyPr lIns="91425" tIns="91425" rIns="91425" bIns="91425" anchor="t" anchorCtr="0">
            <a:noAutofit/>
          </a:bodyPr>
          <a:lstStyle/>
          <a:p>
            <a:pPr lvl="0" rtl="0">
              <a:spcBef>
                <a:spcPts val="0"/>
              </a:spcBef>
              <a:buNone/>
            </a:pPr>
            <a:r>
              <a:rPr lang="en" sz="2400" b="1"/>
              <a:t>Student Definitions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lgn="ctr">
              <a:spcBef>
                <a:spcPts val="0"/>
              </a:spcBef>
              <a:buNone/>
            </a:pPr>
            <a:r>
              <a:rPr lang="en"/>
              <a:t>Future Considerations</a:t>
            </a:r>
          </a:p>
        </p:txBody>
      </p:sp>
      <p:sp>
        <p:nvSpPr>
          <p:cNvPr id="234" name="Shape 234"/>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r>
              <a:rPr lang="en"/>
              <a:t>After using these INB’s all teachers involved have decided to use these again next year. We want to use them in other units of our Math programs and we also want to try them out in our science and social studies classes. </a:t>
            </a:r>
          </a:p>
          <a:p>
            <a:pPr lvl="0">
              <a:spcBef>
                <a:spcPts val="0"/>
              </a:spcBef>
              <a:buNone/>
            </a:pPr>
            <a:r>
              <a:rPr lang="en"/>
              <a:t>Many students want to keep these as a reference for their classes next year so we do want to pass these along to the next grade.</a:t>
            </a:r>
          </a:p>
          <a:p>
            <a:pPr lvl="0">
              <a:spcBef>
                <a:spcPts val="0"/>
              </a:spcBef>
              <a:buNone/>
            </a:pPr>
            <a:r>
              <a:rPr lang="en"/>
              <a:t>When we use these in our classes next year we want to continue to focus on the notes and information we provide students. We want to ensure that the information we provide them with is manageable. </a:t>
            </a:r>
          </a:p>
          <a:p>
            <a:pPr lvl="0">
              <a:spcBef>
                <a:spcPts val="0"/>
              </a:spcBef>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TIA Participation</a:t>
            </a:r>
          </a:p>
        </p:txBody>
      </p:sp>
      <p:sp>
        <p:nvSpPr>
          <p:cNvPr id="240" name="Shape 240"/>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r>
              <a:rPr lang="en"/>
              <a:t>Once again, here at Immaculate Conception, we had an amazing experience with the TIA project. The opportunities to choose professional development in an area that was of personal interest was great.</a:t>
            </a:r>
          </a:p>
          <a:p>
            <a:pPr lvl="0">
              <a:spcBef>
                <a:spcPts val="0"/>
              </a:spcBef>
              <a:buNone/>
            </a:pPr>
            <a:r>
              <a:rPr lang="en"/>
              <a:t>While the resources given to us were awesome it was the time given to us in the form of release days that were very beneficial. </a:t>
            </a:r>
          </a:p>
          <a:p>
            <a:pPr lvl="0">
              <a:spcBef>
                <a:spcPts val="0"/>
              </a:spcBef>
              <a:buNone/>
            </a:pPr>
            <a:r>
              <a:rPr lang="en"/>
              <a:t>We would highly recommend this program to other teachers and are interested in applying again in the future.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265500" y="765900"/>
            <a:ext cx="4045200" cy="1235100"/>
          </a:xfrm>
          <a:prstGeom prst="rect">
            <a:avLst/>
          </a:prstGeom>
        </p:spPr>
        <p:txBody>
          <a:bodyPr lIns="91425" tIns="91425" rIns="91425" bIns="91425" anchor="b" anchorCtr="0">
            <a:noAutofit/>
          </a:bodyPr>
          <a:lstStyle/>
          <a:p>
            <a:pPr lvl="0">
              <a:spcBef>
                <a:spcPts val="0"/>
              </a:spcBef>
              <a:buNone/>
            </a:pPr>
            <a:r>
              <a:rPr lang="en"/>
              <a:t>Thank You</a:t>
            </a:r>
          </a:p>
        </p:txBody>
      </p:sp>
      <p:sp>
        <p:nvSpPr>
          <p:cNvPr id="246" name="Shape 246"/>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lvl="0">
              <a:spcBef>
                <a:spcPts val="0"/>
              </a:spcBef>
              <a:buNone/>
            </a:pPr>
            <a:r>
              <a:rPr lang="en"/>
              <a:t>We wanted to extend our thanks to Karen, Craig and Tom for being such great help to us throughout the time of our project. </a:t>
            </a:r>
          </a:p>
          <a:p>
            <a:pPr lvl="0">
              <a:spcBef>
                <a:spcPts val="0"/>
              </a:spcBef>
              <a:buNone/>
            </a:pPr>
            <a:r>
              <a:rPr lang="en"/>
              <a:t>To our students who were so enthusiastic about being part of the Research we were doing. </a:t>
            </a:r>
          </a:p>
          <a:p>
            <a:pPr lvl="0">
              <a:spcBef>
                <a:spcPts val="0"/>
              </a:spcBef>
              <a:buNone/>
            </a:pPr>
            <a:r>
              <a:rPr lang="en"/>
              <a:t>To our colleagues , who were all very helpful and interested in our work. As well as our principal, Mr.Crane, who supported and encouraged us during our participation in this project. </a:t>
            </a:r>
          </a:p>
        </p:txBody>
      </p:sp>
      <p:sp>
        <p:nvSpPr>
          <p:cNvPr id="247" name="Shape 247"/>
          <p:cNvSpPr txBox="1">
            <a:spLocks noGrp="1"/>
          </p:cNvSpPr>
          <p:nvPr>
            <p:ph type="subTitle" idx="1"/>
          </p:nvPr>
        </p:nvSpPr>
        <p:spPr>
          <a:xfrm>
            <a:off x="265500" y="2726875"/>
            <a:ext cx="4045200" cy="1235100"/>
          </a:xfrm>
          <a:prstGeom prst="rect">
            <a:avLst/>
          </a:prstGeom>
        </p:spPr>
        <p:txBody>
          <a:bodyPr lIns="91425" tIns="91425" rIns="91425" bIns="91425" anchor="t" anchorCtr="0">
            <a:noAutofit/>
          </a:bodyPr>
          <a:lstStyle/>
          <a:p>
            <a:pPr lvl="0">
              <a:spcBef>
                <a:spcPts val="0"/>
              </a:spcBef>
              <a:buNone/>
            </a:pPr>
            <a:endParaRPr>
              <a:solidFill>
                <a:srgbClr val="FFFFFF"/>
              </a:solidFill>
            </a:endParaRPr>
          </a:p>
        </p:txBody>
      </p:sp>
      <p:pic>
        <p:nvPicPr>
          <p:cNvPr id="248" name="Shape 248" descr="stem.png"/>
          <p:cNvPicPr preferRelativeResize="0"/>
          <p:nvPr/>
        </p:nvPicPr>
        <p:blipFill>
          <a:blip r:embed="rId3">
            <a:alphaModFix/>
          </a:blip>
          <a:stretch>
            <a:fillRect/>
          </a:stretch>
        </p:blipFill>
        <p:spPr>
          <a:xfrm>
            <a:off x="964537" y="2388812"/>
            <a:ext cx="2483375" cy="19112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160400"/>
            <a:ext cx="8520600" cy="834000"/>
          </a:xfrm>
          <a:prstGeom prst="rect">
            <a:avLst/>
          </a:prstGeom>
        </p:spPr>
        <p:txBody>
          <a:bodyPr lIns="91425" tIns="91425" rIns="91425" bIns="91425" anchor="t" anchorCtr="0">
            <a:noAutofit/>
          </a:bodyPr>
          <a:lstStyle/>
          <a:p>
            <a:pPr lvl="0">
              <a:spcBef>
                <a:spcPts val="0"/>
              </a:spcBef>
              <a:buNone/>
            </a:pPr>
            <a:r>
              <a:rPr lang="en"/>
              <a:t>Meet the Teachers</a:t>
            </a:r>
          </a:p>
        </p:txBody>
      </p:sp>
      <p:sp>
        <p:nvSpPr>
          <p:cNvPr id="80" name="Shape 80"/>
          <p:cNvSpPr txBox="1">
            <a:spLocks noGrp="1"/>
          </p:cNvSpPr>
          <p:nvPr>
            <p:ph type="body" idx="1"/>
          </p:nvPr>
        </p:nvSpPr>
        <p:spPr>
          <a:xfrm>
            <a:off x="311700" y="802025"/>
            <a:ext cx="4040400" cy="4224000"/>
          </a:xfrm>
          <a:prstGeom prst="rect">
            <a:avLst/>
          </a:prstGeom>
          <a:ln w="19050" cap="flat" cmpd="sng">
            <a:solidFill>
              <a:srgbClr val="000000"/>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a:latin typeface="Cabin"/>
                <a:ea typeface="Cabin"/>
                <a:cs typeface="Cabin"/>
                <a:sym typeface="Cabin"/>
              </a:rPr>
              <a:t>Rod Barrett is a Grade 5 teacher and also teaches science in other grades. This is Rod’s first year with the TIA project.</a:t>
            </a:r>
          </a:p>
          <a:p>
            <a:pPr lvl="0">
              <a:spcBef>
                <a:spcPts val="0"/>
              </a:spcBef>
              <a:buNone/>
            </a:pPr>
            <a:r>
              <a:rPr lang="en">
                <a:latin typeface="Cabin"/>
                <a:ea typeface="Cabin"/>
                <a:cs typeface="Cabin"/>
                <a:sym typeface="Cabin"/>
              </a:rPr>
              <a:t>Randy Crane is a Grade 6 teacher and teaches Math in Grade 4 as well. Randy was involved in another TIA project in 2013-14.</a:t>
            </a:r>
          </a:p>
          <a:p>
            <a:pPr lvl="0">
              <a:spcBef>
                <a:spcPts val="0"/>
              </a:spcBef>
              <a:buNone/>
            </a:pPr>
            <a:r>
              <a:rPr lang="en">
                <a:latin typeface="Cabin"/>
                <a:ea typeface="Cabin"/>
                <a:cs typeface="Cabin"/>
                <a:sym typeface="Cabin"/>
              </a:rPr>
              <a:t>Joanne Wall is a Grade 3 teacher and also provides literacy support. Joanne was also part of a TIA project in 2013-2014.</a:t>
            </a:r>
          </a:p>
        </p:txBody>
      </p:sp>
      <p:pic>
        <p:nvPicPr>
          <p:cNvPr id="81" name="Shape 81" descr="tia"/>
          <p:cNvPicPr preferRelativeResize="0"/>
          <p:nvPr/>
        </p:nvPicPr>
        <p:blipFill rotWithShape="1">
          <a:blip r:embed="rId3">
            <a:alphaModFix/>
          </a:blip>
          <a:srcRect t="17452" b="10785"/>
          <a:stretch/>
        </p:blipFill>
        <p:spPr>
          <a:xfrm>
            <a:off x="4576750" y="1283199"/>
            <a:ext cx="3796149" cy="3254374"/>
          </a:xfrm>
          <a:prstGeom prst="rect">
            <a:avLst/>
          </a:prstGeom>
          <a:noFill/>
          <a:ln w="76200" cap="flat" cmpd="sng">
            <a:solidFill>
              <a:schemeClr val="dk2"/>
            </a:solidFill>
            <a:prstDash val="solid"/>
            <a:round/>
            <a:headEnd type="none" w="med" len="med"/>
            <a:tailEnd type="none" w="med" len="me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STEM Background</a:t>
            </a:r>
          </a:p>
        </p:txBody>
      </p:sp>
      <p:sp>
        <p:nvSpPr>
          <p:cNvPr id="87" name="Shape 87"/>
          <p:cNvSpPr txBox="1">
            <a:spLocks noGrp="1"/>
          </p:cNvSpPr>
          <p:nvPr>
            <p:ph type="body" idx="1"/>
          </p:nvPr>
        </p:nvSpPr>
        <p:spPr>
          <a:xfrm>
            <a:off x="311700" y="1033150"/>
            <a:ext cx="8520600" cy="3835800"/>
          </a:xfrm>
          <a:prstGeom prst="rect">
            <a:avLst/>
          </a:prstGeom>
        </p:spPr>
        <p:txBody>
          <a:bodyPr lIns="91425" tIns="91425" rIns="91425" bIns="91425" anchor="t" anchorCtr="0">
            <a:noAutofit/>
          </a:bodyPr>
          <a:lstStyle/>
          <a:p>
            <a:pPr marL="457200" lvl="0" indent="-228600" rtl="0">
              <a:spcBef>
                <a:spcPts val="0"/>
              </a:spcBef>
              <a:buFont typeface="Cabin"/>
              <a:buChar char="★"/>
            </a:pPr>
            <a:r>
              <a:rPr lang="en" b="1">
                <a:latin typeface="Cabin"/>
                <a:ea typeface="Cabin"/>
                <a:cs typeface="Cabin"/>
                <a:sym typeface="Cabin"/>
              </a:rPr>
              <a:t>First TIA STEM Project was in 2013-2014 where team created Math Resource Centers.</a:t>
            </a:r>
            <a:r>
              <a:rPr lang="en">
                <a:latin typeface="Cabin"/>
                <a:ea typeface="Cabin"/>
                <a:cs typeface="Cabin"/>
                <a:sym typeface="Cabin"/>
              </a:rPr>
              <a:t>These MRC’s were so successful that we wanted to further develop certain aspects of them.</a:t>
            </a:r>
          </a:p>
          <a:p>
            <a:pPr marL="457200" lvl="0" indent="-228600" rtl="0">
              <a:spcBef>
                <a:spcPts val="0"/>
              </a:spcBef>
              <a:buFont typeface="Cabin"/>
              <a:buChar char="★"/>
            </a:pPr>
            <a:r>
              <a:rPr lang="en" b="1">
                <a:latin typeface="Cabin"/>
                <a:ea typeface="Cabin"/>
                <a:cs typeface="Cabin"/>
                <a:sym typeface="Cabin"/>
              </a:rPr>
              <a:t>Focus for this year came from a common goal to improve and enhance classroom practices. </a:t>
            </a:r>
            <a:r>
              <a:rPr lang="en">
                <a:latin typeface="Cabin"/>
                <a:ea typeface="Cabin"/>
                <a:cs typeface="Cabin"/>
                <a:sym typeface="Cabin"/>
              </a:rPr>
              <a:t>All three teachers were looking at ways that they could engage students more in their classes and wanted to try a new strategy in one area with a long term objective to try it out in other areas</a:t>
            </a:r>
          </a:p>
          <a:p>
            <a:pPr marL="457200" lvl="0" indent="-228600" rtl="0">
              <a:spcBef>
                <a:spcPts val="0"/>
              </a:spcBef>
              <a:buFont typeface="Cabin"/>
              <a:buChar char="★"/>
            </a:pPr>
            <a:r>
              <a:rPr lang="en" b="1">
                <a:latin typeface="Cabin"/>
                <a:ea typeface="Cabin"/>
                <a:cs typeface="Cabin"/>
                <a:sym typeface="Cabin"/>
              </a:rPr>
              <a:t>Problem Solving was identified as an area that could be revived. </a:t>
            </a:r>
            <a:r>
              <a:rPr lang="en">
                <a:latin typeface="Cabin"/>
                <a:ea typeface="Cabin"/>
                <a:cs typeface="Cabin"/>
                <a:sym typeface="Cabin"/>
              </a:rPr>
              <a:t>Using Interactive Notebooks would be a new concept for all of us.</a:t>
            </a:r>
          </a:p>
          <a:p>
            <a:pPr lv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Project Research Questions</a:t>
            </a:r>
          </a:p>
        </p:txBody>
      </p:sp>
      <p:sp>
        <p:nvSpPr>
          <p:cNvPr id="93" name="Shape 93"/>
          <p:cNvSpPr txBox="1">
            <a:spLocks noGrp="1"/>
          </p:cNvSpPr>
          <p:nvPr>
            <p:ph type="body" idx="1"/>
          </p:nvPr>
        </p:nvSpPr>
        <p:spPr>
          <a:xfrm>
            <a:off x="311700" y="1266325"/>
            <a:ext cx="8520600" cy="3302700"/>
          </a:xfrm>
          <a:prstGeom prst="rect">
            <a:avLst/>
          </a:prstGeom>
          <a:ln w="28575" cap="flat" cmpd="sng">
            <a:solidFill>
              <a:srgbClr val="FFFFFF"/>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2400">
                <a:solidFill>
                  <a:schemeClr val="accent2"/>
                </a:solidFill>
                <a:latin typeface="Chewy"/>
                <a:ea typeface="Chewy"/>
                <a:cs typeface="Chewy"/>
                <a:sym typeface="Chewy"/>
              </a:rPr>
              <a:t>Question 1:</a:t>
            </a:r>
          </a:p>
          <a:p>
            <a:pPr lvl="0">
              <a:spcBef>
                <a:spcPts val="0"/>
              </a:spcBef>
              <a:buNone/>
            </a:pPr>
            <a:r>
              <a:rPr lang="en" sz="2400">
                <a:latin typeface="Architects Daughter"/>
                <a:ea typeface="Architects Daughter"/>
                <a:cs typeface="Architects Daughter"/>
                <a:sym typeface="Architects Daughter"/>
              </a:rPr>
              <a:t>How will the integration of Interactive Notebooks improve communication of student reasoning? </a:t>
            </a:r>
          </a:p>
          <a:p>
            <a:pPr lvl="0">
              <a:spcBef>
                <a:spcPts val="0"/>
              </a:spcBef>
              <a:buNone/>
            </a:pPr>
            <a:r>
              <a:rPr lang="en" sz="2400">
                <a:solidFill>
                  <a:schemeClr val="accent2"/>
                </a:solidFill>
                <a:latin typeface="Chewy"/>
                <a:ea typeface="Chewy"/>
                <a:cs typeface="Chewy"/>
                <a:sym typeface="Chewy"/>
              </a:rPr>
              <a:t>Question 2: </a:t>
            </a:r>
          </a:p>
          <a:p>
            <a:pPr lvl="0">
              <a:spcBef>
                <a:spcPts val="0"/>
              </a:spcBef>
              <a:buClr>
                <a:schemeClr val="dk2"/>
              </a:buClr>
              <a:buSzPct val="45833"/>
              <a:buFont typeface="Arial"/>
              <a:buNone/>
            </a:pPr>
            <a:r>
              <a:rPr lang="en" sz="2400">
                <a:latin typeface="Architects Daughter"/>
                <a:ea typeface="Architects Daughter"/>
                <a:cs typeface="Architects Daughter"/>
                <a:sym typeface="Architects Daughter"/>
              </a:rPr>
              <a:t>How teachers feel about the effectiveness of using this tool in their instruction ?</a:t>
            </a:r>
          </a:p>
          <a:p>
            <a:pPr lvl="0">
              <a:spcBef>
                <a:spcPts val="0"/>
              </a:spcBef>
              <a:buNone/>
            </a:pP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a:t>Project Rationale- Why we chose</a:t>
            </a:r>
          </a:p>
        </p:txBody>
      </p:sp>
      <p:sp>
        <p:nvSpPr>
          <p:cNvPr id="99" name="Shape 99"/>
          <p:cNvSpPr txBox="1">
            <a:spLocks noGrp="1"/>
          </p:cNvSpPr>
          <p:nvPr>
            <p:ph type="body" idx="1"/>
          </p:nvPr>
        </p:nvSpPr>
        <p:spPr>
          <a:xfrm>
            <a:off x="311700" y="1234075"/>
            <a:ext cx="8520600" cy="3791700"/>
          </a:xfrm>
          <a:prstGeom prst="rect">
            <a:avLst/>
          </a:prstGeom>
        </p:spPr>
        <p:txBody>
          <a:bodyPr lIns="91425" tIns="91425" rIns="91425" bIns="91425" anchor="t" anchorCtr="0">
            <a:noAutofit/>
          </a:bodyPr>
          <a:lstStyle/>
          <a:p>
            <a:pPr lvl="0" rtl="0">
              <a:spcBef>
                <a:spcPts val="0"/>
              </a:spcBef>
              <a:buNone/>
            </a:pPr>
            <a:r>
              <a:rPr lang="en"/>
              <a:t>Why did we choose to use INB’s…Brain Research.</a:t>
            </a:r>
          </a:p>
          <a:p>
            <a:pPr marL="457200" lvl="0" indent="-228600" rtl="0">
              <a:spcBef>
                <a:spcPts val="0"/>
              </a:spcBef>
              <a:buChar char="★"/>
            </a:pPr>
            <a:r>
              <a:rPr lang="en" b="1"/>
              <a:t>Article about research into how students learn</a:t>
            </a:r>
          </a:p>
          <a:p>
            <a:pPr marL="914400" lvl="1" indent="-228600" rtl="0">
              <a:spcBef>
                <a:spcPts val="0"/>
              </a:spcBef>
              <a:buChar char="○"/>
            </a:pPr>
            <a:r>
              <a:rPr lang="en"/>
              <a:t>Brain research shows establishes and confirms that multiple, complex, and concrete experiences are essential for meaningful teaching and learning ( quote) </a:t>
            </a:r>
          </a:p>
          <a:p>
            <a:pPr lvl="0" rtl="0">
              <a:spcBef>
                <a:spcPts val="0"/>
              </a:spcBef>
              <a:buNone/>
            </a:pPr>
            <a:endParaRPr/>
          </a:p>
          <a:p>
            <a:pPr marL="457200" lvl="0" indent="-228600" rtl="0">
              <a:spcBef>
                <a:spcPts val="0"/>
              </a:spcBef>
              <a:buChar char="★"/>
            </a:pPr>
            <a:r>
              <a:rPr lang="en" b="1"/>
              <a:t>Teachers need to use different techniques to activate student learning and to meet needs of different learners</a:t>
            </a:r>
          </a:p>
          <a:p>
            <a:pPr marL="914400" lvl="1" indent="-228600" rtl="0">
              <a:spcBef>
                <a:spcPts val="0"/>
              </a:spcBef>
              <a:buChar char="○"/>
            </a:pPr>
            <a:r>
              <a:rPr lang="en"/>
              <a:t>Foldables and DI</a:t>
            </a:r>
          </a:p>
          <a:p>
            <a:pPr marL="0" lvl="0" indent="0" rtl="0">
              <a:spcBef>
                <a:spcPts val="0"/>
              </a:spcBef>
              <a:buNone/>
            </a:pPr>
            <a:endParaRPr/>
          </a:p>
          <a:p>
            <a:pPr lvl="0" rtl="0">
              <a:spcBef>
                <a:spcPts val="0"/>
              </a:spcBef>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Project Rationale- Continued</a:t>
            </a:r>
          </a:p>
        </p:txBody>
      </p:sp>
      <p:sp>
        <p:nvSpPr>
          <p:cNvPr id="105" name="Shape 105"/>
          <p:cNvSpPr txBox="1">
            <a:spLocks noGrp="1"/>
          </p:cNvSpPr>
          <p:nvPr>
            <p:ph type="body" idx="1"/>
          </p:nvPr>
        </p:nvSpPr>
        <p:spPr>
          <a:xfrm>
            <a:off x="311700" y="1234075"/>
            <a:ext cx="8520600" cy="3791700"/>
          </a:xfrm>
          <a:prstGeom prst="rect">
            <a:avLst/>
          </a:prstGeom>
        </p:spPr>
        <p:txBody>
          <a:bodyPr lIns="91425" tIns="91425" rIns="91425" bIns="91425" anchor="t" anchorCtr="0">
            <a:noAutofit/>
          </a:bodyPr>
          <a:lstStyle/>
          <a:p>
            <a:pPr marL="457200" lvl="0" indent="-228600" rtl="0">
              <a:spcBef>
                <a:spcPts val="0"/>
              </a:spcBef>
              <a:buChar char="★"/>
            </a:pPr>
            <a:r>
              <a:rPr lang="en" b="1"/>
              <a:t>The Organization of the INB, by placing notes on one side and student work on the other, can help the brain by making connections between what is experienced(learned) and what the experience (information) means to the learner</a:t>
            </a:r>
          </a:p>
          <a:p>
            <a:pPr marL="0" lvl="0" indent="0" rtl="0">
              <a:spcBef>
                <a:spcPts val="0"/>
              </a:spcBef>
              <a:buNone/>
            </a:pPr>
            <a:endParaRPr/>
          </a:p>
          <a:p>
            <a:pPr lvl="0">
              <a:spcBef>
                <a:spcPts val="0"/>
              </a:spcBef>
              <a:buNone/>
            </a:pPr>
            <a:endParaRPr/>
          </a:p>
        </p:txBody>
      </p:sp>
      <p:pic>
        <p:nvPicPr>
          <p:cNvPr id="106" name="Shape 106" descr="brain.jpg"/>
          <p:cNvPicPr preferRelativeResize="0"/>
          <p:nvPr/>
        </p:nvPicPr>
        <p:blipFill>
          <a:blip r:embed="rId3">
            <a:alphaModFix/>
          </a:blip>
          <a:stretch>
            <a:fillRect/>
          </a:stretch>
        </p:blipFill>
        <p:spPr>
          <a:xfrm>
            <a:off x="2090050" y="2694725"/>
            <a:ext cx="4144500" cy="2094974"/>
          </a:xfrm>
          <a:prstGeom prst="rect">
            <a:avLst/>
          </a:prstGeom>
          <a:noFill/>
          <a:ln w="38100" cap="flat" cmpd="sng">
            <a:solidFill>
              <a:schemeClr val="dk2"/>
            </a:solidFill>
            <a:prstDash val="solid"/>
            <a:round/>
            <a:headEnd type="none" w="med" len="med"/>
            <a:tailEnd type="none" w="med" len="me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65500" y="261250"/>
            <a:ext cx="4045200" cy="1828800"/>
          </a:xfrm>
          <a:prstGeom prst="rect">
            <a:avLst/>
          </a:prstGeom>
        </p:spPr>
        <p:txBody>
          <a:bodyPr lIns="91425" tIns="91425" rIns="91425" bIns="91425" anchor="b" anchorCtr="0">
            <a:noAutofit/>
          </a:bodyPr>
          <a:lstStyle/>
          <a:p>
            <a:pPr lvl="0" rtl="0">
              <a:spcBef>
                <a:spcPts val="0"/>
              </a:spcBef>
              <a:buNone/>
            </a:pPr>
            <a:r>
              <a:rPr lang="en"/>
              <a:t>What is an Interactive Notebook</a:t>
            </a:r>
          </a:p>
        </p:txBody>
      </p:sp>
      <p:sp>
        <p:nvSpPr>
          <p:cNvPr id="112" name="Shape 112"/>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330200" rtl="0">
              <a:spcBef>
                <a:spcPts val="0"/>
              </a:spcBef>
              <a:buSzPct val="100000"/>
              <a:buFont typeface="Times New Roman"/>
            </a:pPr>
            <a:r>
              <a:rPr lang="en" sz="1600">
                <a:latin typeface="Times New Roman"/>
                <a:ea typeface="Times New Roman"/>
                <a:cs typeface="Times New Roman"/>
                <a:sym typeface="Times New Roman"/>
              </a:rPr>
              <a:t>Interactive Notebooks ( INB’s ) are used in classrooms to help students organize and synthesize information given to them in class. </a:t>
            </a:r>
          </a:p>
          <a:p>
            <a:pPr marL="457200" lvl="0" indent="-330200" rtl="0">
              <a:spcBef>
                <a:spcPts val="0"/>
              </a:spcBef>
              <a:buSzPct val="100000"/>
              <a:buFont typeface="Times New Roman"/>
            </a:pPr>
            <a:r>
              <a:rPr lang="en" sz="1600">
                <a:latin typeface="Times New Roman"/>
                <a:ea typeface="Times New Roman"/>
                <a:cs typeface="Times New Roman"/>
                <a:sym typeface="Times New Roman"/>
              </a:rPr>
              <a:t>It also serves as a collection of  student work. </a:t>
            </a:r>
          </a:p>
          <a:p>
            <a:pPr marL="457200" lvl="0" indent="-330200" rtl="0">
              <a:spcBef>
                <a:spcPts val="0"/>
              </a:spcBef>
              <a:buSzPct val="100000"/>
              <a:buFont typeface="Times New Roman"/>
            </a:pPr>
            <a:r>
              <a:rPr lang="en" sz="1600">
                <a:latin typeface="Times New Roman"/>
                <a:ea typeface="Times New Roman"/>
                <a:cs typeface="Times New Roman"/>
                <a:sym typeface="Times New Roman"/>
              </a:rPr>
              <a:t>Teachers can use instructional strategies such as note taking, concept mapping and organization of information to help teach their students. </a:t>
            </a:r>
          </a:p>
        </p:txBody>
      </p:sp>
      <p:sp>
        <p:nvSpPr>
          <p:cNvPr id="113" name="Shape 113"/>
          <p:cNvSpPr txBox="1">
            <a:spLocks noGrp="1"/>
          </p:cNvSpPr>
          <p:nvPr>
            <p:ph type="subTitle" idx="1"/>
          </p:nvPr>
        </p:nvSpPr>
        <p:spPr>
          <a:xfrm>
            <a:off x="265500" y="2726875"/>
            <a:ext cx="4045200" cy="12351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a:p>
        </p:txBody>
      </p:sp>
      <p:pic>
        <p:nvPicPr>
          <p:cNvPr id="114" name="Shape 114" descr="note1"/>
          <p:cNvPicPr preferRelativeResize="0"/>
          <p:nvPr/>
        </p:nvPicPr>
        <p:blipFill>
          <a:blip r:embed="rId3">
            <a:alphaModFix/>
          </a:blip>
          <a:stretch>
            <a:fillRect/>
          </a:stretch>
        </p:blipFill>
        <p:spPr>
          <a:xfrm rot="-5400000">
            <a:off x="971474" y="1755600"/>
            <a:ext cx="2576799" cy="3435699"/>
          </a:xfrm>
          <a:prstGeom prst="rect">
            <a:avLst/>
          </a:prstGeom>
          <a:noFill/>
          <a:ln w="38100" cap="flat" cmpd="sng">
            <a:solidFill>
              <a:schemeClr val="dk2"/>
            </a:solidFill>
            <a:prstDash val="solid"/>
            <a:round/>
            <a:headEnd type="none" w="med" len="med"/>
            <a:tailEnd type="none" w="med" len="me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265500" y="320625"/>
            <a:ext cx="4045200" cy="2161200"/>
          </a:xfrm>
          <a:prstGeom prst="rect">
            <a:avLst/>
          </a:prstGeom>
        </p:spPr>
        <p:txBody>
          <a:bodyPr lIns="91425" tIns="91425" rIns="91425" bIns="91425" anchor="b" anchorCtr="0">
            <a:noAutofit/>
          </a:bodyPr>
          <a:lstStyle/>
          <a:p>
            <a:pPr lvl="0">
              <a:spcBef>
                <a:spcPts val="0"/>
              </a:spcBef>
              <a:buNone/>
            </a:pPr>
            <a:r>
              <a:rPr lang="en"/>
              <a:t>What is an Interactive Notebook</a:t>
            </a:r>
          </a:p>
        </p:txBody>
      </p:sp>
      <p:sp>
        <p:nvSpPr>
          <p:cNvPr id="120" name="Shape 120"/>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330200" rtl="0">
              <a:spcBef>
                <a:spcPts val="0"/>
              </a:spcBef>
              <a:buSzPct val="100000"/>
              <a:buFont typeface="Times New Roman"/>
            </a:pPr>
            <a:r>
              <a:rPr lang="en" sz="1600">
                <a:latin typeface="Times New Roman"/>
                <a:ea typeface="Times New Roman"/>
                <a:cs typeface="Times New Roman"/>
                <a:sym typeface="Times New Roman"/>
              </a:rPr>
              <a:t>These INB’s can be an important tool to help students remember and retrieve information needed to complete work.</a:t>
            </a:r>
          </a:p>
          <a:p>
            <a:pPr marL="457200" lvl="0" indent="-330200" rtl="0">
              <a:spcBef>
                <a:spcPts val="0"/>
              </a:spcBef>
              <a:buSzPct val="100000"/>
              <a:buFont typeface="Times New Roman"/>
            </a:pPr>
            <a:r>
              <a:rPr lang="en" sz="1600">
                <a:latin typeface="Times New Roman"/>
                <a:ea typeface="Times New Roman"/>
                <a:cs typeface="Times New Roman"/>
                <a:sym typeface="Times New Roman"/>
              </a:rPr>
              <a:t>They can also be used to help students process information, study and review for assessments. </a:t>
            </a:r>
          </a:p>
          <a:p>
            <a:pPr marL="457200" lvl="0" indent="-330200" rtl="0">
              <a:spcBef>
                <a:spcPts val="0"/>
              </a:spcBef>
              <a:buSzPct val="100000"/>
              <a:buFont typeface="Times New Roman"/>
            </a:pPr>
            <a:r>
              <a:rPr lang="en" sz="1600">
                <a:latin typeface="Times New Roman"/>
                <a:ea typeface="Times New Roman"/>
                <a:cs typeface="Times New Roman"/>
                <a:sym typeface="Times New Roman"/>
              </a:rPr>
              <a:t>It is an organizational tool for both teachers and students.</a:t>
            </a:r>
          </a:p>
        </p:txBody>
      </p:sp>
      <p:sp>
        <p:nvSpPr>
          <p:cNvPr id="121" name="Shape 121"/>
          <p:cNvSpPr txBox="1">
            <a:spLocks noGrp="1"/>
          </p:cNvSpPr>
          <p:nvPr>
            <p:ph type="subTitle" idx="1"/>
          </p:nvPr>
        </p:nvSpPr>
        <p:spPr>
          <a:xfrm>
            <a:off x="265500" y="2726875"/>
            <a:ext cx="4045200" cy="12351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a:spcBef>
                <a:spcPts val="0"/>
              </a:spcBef>
              <a:buNone/>
            </a:pPr>
            <a:endParaRPr/>
          </a:p>
        </p:txBody>
      </p:sp>
      <p:pic>
        <p:nvPicPr>
          <p:cNvPr id="122" name="Shape 122" descr="INB2"/>
          <p:cNvPicPr preferRelativeResize="0"/>
          <p:nvPr/>
        </p:nvPicPr>
        <p:blipFill>
          <a:blip r:embed="rId3">
            <a:alphaModFix/>
          </a:blip>
          <a:stretch>
            <a:fillRect/>
          </a:stretch>
        </p:blipFill>
        <p:spPr>
          <a:xfrm rot="-5400000">
            <a:off x="1163787" y="1999713"/>
            <a:ext cx="2493823" cy="3325049"/>
          </a:xfrm>
          <a:prstGeom prst="rect">
            <a:avLst/>
          </a:prstGeom>
          <a:noFill/>
          <a:ln w="38100" cap="flat" cmpd="sng">
            <a:solidFill>
              <a:schemeClr val="dk2"/>
            </a:solidFill>
            <a:prstDash val="solid"/>
            <a:round/>
            <a:headEnd type="none" w="med" len="med"/>
            <a:tailEnd type="none" w="med" len="med"/>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1231</Words>
  <Application>Microsoft Office PowerPoint</Application>
  <PresentationFormat>On-screen Show (16:9)</PresentationFormat>
  <Paragraphs>95</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Architects Daughter</vt:lpstr>
      <vt:lpstr>Cabin</vt:lpstr>
      <vt:lpstr>Open Sans</vt:lpstr>
      <vt:lpstr>Arial</vt:lpstr>
      <vt:lpstr>Chewy</vt:lpstr>
      <vt:lpstr>Comfortaa</vt:lpstr>
      <vt:lpstr>PT Sans Narrow</vt:lpstr>
      <vt:lpstr>Times New Roman</vt:lpstr>
      <vt:lpstr>tropic</vt:lpstr>
      <vt:lpstr>Interactive Notebooks</vt:lpstr>
      <vt:lpstr>Our School </vt:lpstr>
      <vt:lpstr>Meet the Teachers</vt:lpstr>
      <vt:lpstr>STEM Background</vt:lpstr>
      <vt:lpstr>Project Research Questions</vt:lpstr>
      <vt:lpstr>Project Rationale- Why we chose</vt:lpstr>
      <vt:lpstr>Project Rationale- Continued</vt:lpstr>
      <vt:lpstr>What is an Interactive Notebook</vt:lpstr>
      <vt:lpstr>What is an Interactive Notebook</vt:lpstr>
      <vt:lpstr>Interactive Notebooks </vt:lpstr>
      <vt:lpstr>Interactive Notebooks </vt:lpstr>
      <vt:lpstr>Planning and Release Days</vt:lpstr>
      <vt:lpstr>Implementation </vt:lpstr>
      <vt:lpstr>Implementation</vt:lpstr>
      <vt:lpstr>Implementation</vt:lpstr>
      <vt:lpstr>SPRINGBOARD</vt:lpstr>
      <vt:lpstr>SPRINGBOARD</vt:lpstr>
      <vt:lpstr>Findings- Students</vt:lpstr>
      <vt:lpstr>Findings- Students</vt:lpstr>
      <vt:lpstr>Findings - Teachers</vt:lpstr>
      <vt:lpstr>Findings - Teachers</vt:lpstr>
      <vt:lpstr>What is an Interactive Notebook: </vt:lpstr>
      <vt:lpstr>Future Considerations</vt:lpstr>
      <vt:lpstr>TIA Participation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Notebooks</dc:title>
  <dc:creator>Joanne Wall</dc:creator>
  <cp:lastModifiedBy>Joanne Wall</cp:lastModifiedBy>
  <cp:revision>1</cp:revision>
  <dcterms:modified xsi:type="dcterms:W3CDTF">2016-06-22T11:56:50Z</dcterms:modified>
</cp:coreProperties>
</file>